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75" r:id="rId1"/>
  </p:sldMasterIdLst>
  <p:notesMasterIdLst>
    <p:notesMasterId r:id="rId21"/>
  </p:notesMasterIdLst>
  <p:sldIdLst>
    <p:sldId id="256" r:id="rId2"/>
    <p:sldId id="258" r:id="rId3"/>
    <p:sldId id="260" r:id="rId4"/>
    <p:sldId id="279" r:id="rId5"/>
    <p:sldId id="261" r:id="rId6"/>
    <p:sldId id="262" r:id="rId7"/>
    <p:sldId id="263" r:id="rId8"/>
    <p:sldId id="265" r:id="rId9"/>
    <p:sldId id="267" r:id="rId10"/>
    <p:sldId id="269" r:id="rId11"/>
    <p:sldId id="270" r:id="rId12"/>
    <p:sldId id="271" r:id="rId13"/>
    <p:sldId id="272" r:id="rId14"/>
    <p:sldId id="273" r:id="rId15"/>
    <p:sldId id="274" r:id="rId16"/>
    <p:sldId id="281" r:id="rId17"/>
    <p:sldId id="275" r:id="rId18"/>
    <p:sldId id="276" r:id="rId19"/>
    <p:sldId id="277"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Helvetica" panose="020B0604020202020204" pitchFamily="34" charset="0"/>
      <p:regular r:id="rId26"/>
      <p:bold r:id="rId27"/>
      <p:italic r:id="rId28"/>
      <p:boldItalic r:id="rId29"/>
    </p:embeddedFont>
    <p:embeddedFont>
      <p:font typeface="IBM Plex Sans" panose="020B0503050203000203" pitchFamily="34" charset="0"/>
      <p:regular r:id="rId30"/>
      <p:bold r:id="rId31"/>
      <p:italic r:id="rId32"/>
      <p:boldItalic r:id="rId33"/>
    </p:embeddedFont>
    <p:embeddedFont>
      <p:font typeface="Segoe UI" panose="020B0502040204020203" pitchFamily="34" charset="0"/>
      <p:regular r:id="rId34"/>
      <p:bold r:id="rId35"/>
      <p:italic r:id="rId36"/>
      <p:boldItalic r:id="rId37"/>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Forfatte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B4529"/>
    <a:srgbClr val="0000FF"/>
    <a:srgbClr val="FFFF99"/>
    <a:srgbClr val="1B24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2A57AB-54B8-403D-AE89-A005B3E73838}" v="144" dt="2023-04-24T09:20:15.0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8" autoAdjust="0"/>
    <p:restoredTop sz="86385" autoAdjust="0"/>
  </p:normalViewPr>
  <p:slideViewPr>
    <p:cSldViewPr snapToGrid="0">
      <p:cViewPr varScale="1">
        <p:scale>
          <a:sx n="98" d="100"/>
          <a:sy n="98" d="100"/>
        </p:scale>
        <p:origin x="906" y="90"/>
      </p:cViewPr>
      <p:guideLst/>
    </p:cSldViewPr>
  </p:slideViewPr>
  <p:outlineViewPr>
    <p:cViewPr>
      <p:scale>
        <a:sx n="33" d="100"/>
        <a:sy n="33" d="100"/>
      </p:scale>
      <p:origin x="0" y="-33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viewProps" Target="viewProps.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theme" Target="theme/theme1.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DFE416-DAD6-D749-857D-2E29C861AEBD}" type="datetimeFigureOut">
              <a:rPr lang="da-DK" smtClean="0"/>
              <a:t>24-04-2023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BFCFCE-5A78-CB4C-8592-F27D9484E3BD}" type="slidenum">
              <a:rPr lang="da-DK" smtClean="0"/>
              <a:t>‹nr.›</a:t>
            </a:fld>
            <a:endParaRPr lang="da-DK"/>
          </a:p>
        </p:txBody>
      </p:sp>
    </p:spTree>
    <p:extLst>
      <p:ext uri="{BB962C8B-B14F-4D97-AF65-F5344CB8AC3E}">
        <p14:creationId xmlns:p14="http://schemas.microsoft.com/office/powerpoint/2010/main" val="2960237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BFCFCE-5A78-CB4C-8592-F27D9484E3BD}" type="slidenum">
              <a:rPr lang="da-DK" smtClean="0"/>
              <a:t>1</a:t>
            </a:fld>
            <a:endParaRPr lang="da-DK" dirty="0"/>
          </a:p>
        </p:txBody>
      </p:sp>
    </p:spTree>
    <p:extLst>
      <p:ext uri="{BB962C8B-B14F-4D97-AF65-F5344CB8AC3E}">
        <p14:creationId xmlns:p14="http://schemas.microsoft.com/office/powerpoint/2010/main" val="4002747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BFCFCE-5A78-CB4C-8592-F27D9484E3BD}" type="slidenum">
              <a:rPr lang="da-DK" smtClean="0"/>
              <a:t>2</a:t>
            </a:fld>
            <a:endParaRPr lang="da-DK" dirty="0"/>
          </a:p>
        </p:txBody>
      </p:sp>
    </p:spTree>
    <p:extLst>
      <p:ext uri="{BB962C8B-B14F-4D97-AF65-F5344CB8AC3E}">
        <p14:creationId xmlns:p14="http://schemas.microsoft.com/office/powerpoint/2010/main" val="2182344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BFCFCE-5A78-CB4C-8592-F27D9484E3BD}" type="slidenum">
              <a:rPr lang="da-DK" smtClean="0"/>
              <a:t>3</a:t>
            </a:fld>
            <a:endParaRPr lang="da-DK"/>
          </a:p>
        </p:txBody>
      </p:sp>
    </p:spTree>
    <p:extLst>
      <p:ext uri="{BB962C8B-B14F-4D97-AF65-F5344CB8AC3E}">
        <p14:creationId xmlns:p14="http://schemas.microsoft.com/office/powerpoint/2010/main" val="1248111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1000"/>
              </a:spcBef>
            </a:pPr>
            <a:endParaRPr lang="en-US" dirty="0"/>
          </a:p>
        </p:txBody>
      </p:sp>
      <p:sp>
        <p:nvSpPr>
          <p:cNvPr id="4" name="Slide Number Placeholder 3"/>
          <p:cNvSpPr>
            <a:spLocks noGrp="1"/>
          </p:cNvSpPr>
          <p:nvPr>
            <p:ph type="sldNum" sz="quarter" idx="5"/>
          </p:nvPr>
        </p:nvSpPr>
        <p:spPr/>
        <p:txBody>
          <a:bodyPr/>
          <a:lstStyle/>
          <a:p>
            <a:fld id="{45BFCFCE-5A78-CB4C-8592-F27D9484E3BD}" type="slidenum">
              <a:rPr lang="da-DK" smtClean="0"/>
              <a:t>15</a:t>
            </a:fld>
            <a:endParaRPr lang="da-DK"/>
          </a:p>
        </p:txBody>
      </p:sp>
    </p:spTree>
    <p:extLst>
      <p:ext uri="{BB962C8B-B14F-4D97-AF65-F5344CB8AC3E}">
        <p14:creationId xmlns:p14="http://schemas.microsoft.com/office/powerpoint/2010/main" val="2276497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BFCFCE-5A78-CB4C-8592-F27D9484E3BD}" type="slidenum">
              <a:rPr lang="da-DK" smtClean="0"/>
              <a:t>16</a:t>
            </a:fld>
            <a:endParaRPr lang="da-DK"/>
          </a:p>
        </p:txBody>
      </p:sp>
    </p:spTree>
    <p:extLst>
      <p:ext uri="{BB962C8B-B14F-4D97-AF65-F5344CB8AC3E}">
        <p14:creationId xmlns:p14="http://schemas.microsoft.com/office/powerpoint/2010/main" val="4163103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og tekst uden bulle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C02AA-CCD9-C45A-F1F2-40A7D34A0D43}"/>
              </a:ext>
            </a:extLst>
          </p:cNvPr>
          <p:cNvSpPr>
            <a:spLocks noGrp="1"/>
          </p:cNvSpPr>
          <p:nvPr>
            <p:ph type="title"/>
          </p:nvPr>
        </p:nvSpPr>
        <p:spPr>
          <a:xfrm>
            <a:off x="1260000" y="1080000"/>
            <a:ext cx="9725500" cy="315912"/>
          </a:xfrm>
        </p:spPr>
        <p:txBody>
          <a:bodyPr anchor="t">
            <a:normAutofit/>
          </a:bodyPr>
          <a:lstStyle>
            <a:lvl1pPr algn="l">
              <a:defRPr sz="2000" b="1">
                <a:solidFill>
                  <a:srgbClr val="1B4529"/>
                </a:solidFill>
                <a:latin typeface="IBM Plex Sans" panose="020B0503050203000203"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FF3099D-2911-2DC2-30C9-600914A49C92}"/>
              </a:ext>
            </a:extLst>
          </p:cNvPr>
          <p:cNvSpPr>
            <a:spLocks noGrp="1"/>
          </p:cNvSpPr>
          <p:nvPr>
            <p:ph idx="1"/>
          </p:nvPr>
        </p:nvSpPr>
        <p:spPr>
          <a:xfrm>
            <a:off x="1260000" y="1587500"/>
            <a:ext cx="9725500" cy="4589463"/>
          </a:xfrm>
        </p:spPr>
        <p:txBody>
          <a:bodyPr>
            <a:normAutofit/>
          </a:bodyPr>
          <a:lstStyle>
            <a:lvl1pPr marL="0" indent="0">
              <a:buFontTx/>
              <a:buNone/>
              <a:defRPr sz="1100"/>
            </a:lvl1pPr>
            <a:lvl2pPr marL="180000" indent="0">
              <a:buFontTx/>
              <a:buNone/>
              <a:defRPr sz="1100"/>
            </a:lvl2pPr>
            <a:lvl3pPr marL="342000" indent="0">
              <a:buFontTx/>
              <a:buNone/>
              <a:defRPr sz="1100"/>
            </a:lvl3pPr>
            <a:lvl4pPr marL="540000" indent="0">
              <a:buFontTx/>
              <a:buNone/>
              <a:defRPr sz="1100"/>
            </a:lvl4pPr>
            <a:lvl5pPr marL="702000" indent="0">
              <a:buFontTx/>
              <a:buNone/>
              <a:defRPr sz="11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lidenummer 5">
            <a:extLst>
              <a:ext uri="{FF2B5EF4-FFF2-40B4-BE49-F238E27FC236}">
                <a16:creationId xmlns:a16="http://schemas.microsoft.com/office/drawing/2014/main" id="{4DA04FFF-9317-F307-2BE7-0667D49E5ED3}"/>
              </a:ext>
            </a:extLst>
          </p:cNvPr>
          <p:cNvSpPr>
            <a:spLocks noGrp="1"/>
          </p:cNvSpPr>
          <p:nvPr>
            <p:ph type="sldNum" sz="quarter" idx="12"/>
          </p:nvPr>
        </p:nvSpPr>
        <p:spPr>
          <a:xfrm>
            <a:off x="9180000" y="6357600"/>
            <a:ext cx="2743200" cy="365125"/>
          </a:xfrm>
        </p:spPr>
        <p:txBody>
          <a:bodyPr/>
          <a:lstStyle>
            <a:lvl1pPr>
              <a:defRPr sz="1000"/>
            </a:lvl1pPr>
          </a:lstStyle>
          <a:p>
            <a:fld id="{5A0D23CF-C5A3-5445-819D-C647D180BB4B}" type="slidenum">
              <a:rPr lang="da-DK" smtClean="0"/>
              <a:pPr/>
              <a:t>‹nr.›</a:t>
            </a:fld>
            <a:endParaRPr lang="da-DK"/>
          </a:p>
        </p:txBody>
      </p:sp>
      <p:sp>
        <p:nvSpPr>
          <p:cNvPr id="8" name="Pladsholder til tekst 7">
            <a:extLst>
              <a:ext uri="{FF2B5EF4-FFF2-40B4-BE49-F238E27FC236}">
                <a16:creationId xmlns:a16="http://schemas.microsoft.com/office/drawing/2014/main" id="{E2E4D978-B384-5E70-01A6-E082FEBE2C5D}"/>
              </a:ext>
            </a:extLst>
          </p:cNvPr>
          <p:cNvSpPr>
            <a:spLocks noGrp="1"/>
          </p:cNvSpPr>
          <p:nvPr>
            <p:ph type="body" sz="quarter" idx="13" hasCustomPrompt="1"/>
          </p:nvPr>
        </p:nvSpPr>
        <p:spPr>
          <a:xfrm>
            <a:off x="6754368" y="231775"/>
            <a:ext cx="5168832" cy="182753"/>
          </a:xfrm>
        </p:spPr>
        <p:txBody>
          <a:bodyPr>
            <a:normAutofit/>
          </a:bodyPr>
          <a:lstStyle>
            <a:lvl1pPr marL="0" indent="0" algn="r">
              <a:buFontTx/>
              <a:buNone/>
              <a:defRPr sz="1200" b="1">
                <a:solidFill>
                  <a:schemeClr val="bg1">
                    <a:lumMod val="65000"/>
                  </a:schemeClr>
                </a:solidFill>
              </a:defRPr>
            </a:lvl1pPr>
          </a:lstStyle>
          <a:p>
            <a:pPr lvl="0"/>
            <a:r>
              <a:rPr lang="da-DK"/>
              <a:t>KLIK FOR AT INDSÆTTE FIRMANAVN</a:t>
            </a:r>
          </a:p>
        </p:txBody>
      </p:sp>
    </p:spTree>
    <p:extLst>
      <p:ext uri="{BB962C8B-B14F-4D97-AF65-F5344CB8AC3E}">
        <p14:creationId xmlns:p14="http://schemas.microsoft.com/office/powerpoint/2010/main" val="3551888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tekt og tabel Hvid baggrun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C02AA-CCD9-C45A-F1F2-40A7D34A0D43}"/>
              </a:ext>
            </a:extLst>
          </p:cNvPr>
          <p:cNvSpPr>
            <a:spLocks noGrp="1"/>
          </p:cNvSpPr>
          <p:nvPr>
            <p:ph type="title"/>
          </p:nvPr>
        </p:nvSpPr>
        <p:spPr>
          <a:xfrm>
            <a:off x="1260000" y="1080000"/>
            <a:ext cx="9725500" cy="315912"/>
          </a:xfrm>
        </p:spPr>
        <p:txBody>
          <a:bodyPr anchor="t">
            <a:normAutofit/>
          </a:bodyPr>
          <a:lstStyle>
            <a:lvl1pPr algn="l">
              <a:defRPr sz="2000" b="1">
                <a:solidFill>
                  <a:srgbClr val="1B4529"/>
                </a:solidFill>
                <a:latin typeface="IBM Plex Sans" panose="020B0503050203000203"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FF3099D-2911-2DC2-30C9-600914A49C92}"/>
              </a:ext>
            </a:extLst>
          </p:cNvPr>
          <p:cNvSpPr>
            <a:spLocks noGrp="1"/>
          </p:cNvSpPr>
          <p:nvPr>
            <p:ph idx="1"/>
          </p:nvPr>
        </p:nvSpPr>
        <p:spPr>
          <a:xfrm>
            <a:off x="1260000" y="1587501"/>
            <a:ext cx="9725500" cy="571499"/>
          </a:xfrm>
        </p:spPr>
        <p:txBody>
          <a:bodyPr>
            <a:normAutofit/>
          </a:bodyPr>
          <a:lstStyle>
            <a:lvl1pPr marL="0" indent="0">
              <a:lnSpc>
                <a:spcPct val="100000"/>
              </a:lnSpc>
              <a:buFontTx/>
              <a:buNone/>
              <a:defRPr sz="1200">
                <a:solidFill>
                  <a:schemeClr val="tx1"/>
                </a:solidFill>
              </a:defRPr>
            </a:lvl1pPr>
            <a:lvl2pPr marL="180000" indent="0">
              <a:buFontTx/>
              <a:buNone/>
              <a:defRPr sz="1200">
                <a:solidFill>
                  <a:schemeClr val="tx1"/>
                </a:solidFill>
              </a:defRPr>
            </a:lvl2pPr>
            <a:lvl3pPr marL="504000" indent="-162000">
              <a:defRPr sz="1100">
                <a:solidFill>
                  <a:schemeClr val="bg1"/>
                </a:solidFill>
              </a:defRPr>
            </a:lvl3pPr>
            <a:lvl4pPr marL="702000" indent="-162000">
              <a:defRPr sz="1100">
                <a:solidFill>
                  <a:schemeClr val="bg1"/>
                </a:solidFill>
              </a:defRPr>
            </a:lvl4pPr>
            <a:lvl5pPr marL="864000" indent="-162000">
              <a:defRPr sz="1100">
                <a:solidFill>
                  <a:schemeClr val="bg1"/>
                </a:solidFill>
              </a:defRPr>
            </a:lvl5pPr>
          </a:lstStyle>
          <a:p>
            <a:pPr lvl="0"/>
            <a:r>
              <a:rPr lang="da-DK"/>
              <a:t>Klik for at redigere teksttypografierne i masteren</a:t>
            </a:r>
          </a:p>
        </p:txBody>
      </p:sp>
      <p:sp>
        <p:nvSpPr>
          <p:cNvPr id="5" name="Pladsholder til tabel 4">
            <a:extLst>
              <a:ext uri="{FF2B5EF4-FFF2-40B4-BE49-F238E27FC236}">
                <a16:creationId xmlns:a16="http://schemas.microsoft.com/office/drawing/2014/main" id="{6007EDF7-7179-E268-82D3-9C036518E47A}"/>
              </a:ext>
            </a:extLst>
          </p:cNvPr>
          <p:cNvSpPr>
            <a:spLocks noGrp="1"/>
          </p:cNvSpPr>
          <p:nvPr>
            <p:ph type="tbl" sz="quarter" idx="10" hasCustomPrompt="1"/>
          </p:nvPr>
        </p:nvSpPr>
        <p:spPr>
          <a:xfrm>
            <a:off x="1260001" y="2328860"/>
            <a:ext cx="9725500" cy="3149600"/>
          </a:xfrm>
        </p:spPr>
        <p:txBody>
          <a:bodyPr>
            <a:normAutofit/>
          </a:bodyPr>
          <a:lstStyle>
            <a:lvl1pPr marL="0" indent="0">
              <a:buFontTx/>
              <a:buNone/>
              <a:defRPr sz="1100">
                <a:solidFill>
                  <a:schemeClr val="tx1"/>
                </a:solidFill>
              </a:defRPr>
            </a:lvl1pPr>
          </a:lstStyle>
          <a:p>
            <a:r>
              <a:rPr lang="da-DK"/>
              <a:t>Indsæt tabel og design tabellen efter behov</a:t>
            </a:r>
          </a:p>
        </p:txBody>
      </p:sp>
      <p:sp>
        <p:nvSpPr>
          <p:cNvPr id="7" name="Pladsholder til slidenummer 6">
            <a:extLst>
              <a:ext uri="{FF2B5EF4-FFF2-40B4-BE49-F238E27FC236}">
                <a16:creationId xmlns:a16="http://schemas.microsoft.com/office/drawing/2014/main" id="{BE059A9A-7345-5104-75C0-2885A36E1ACB}"/>
              </a:ext>
            </a:extLst>
          </p:cNvPr>
          <p:cNvSpPr>
            <a:spLocks noGrp="1"/>
          </p:cNvSpPr>
          <p:nvPr>
            <p:ph type="sldNum" sz="quarter" idx="13"/>
          </p:nvPr>
        </p:nvSpPr>
        <p:spPr/>
        <p:txBody>
          <a:bodyPr/>
          <a:lstStyle/>
          <a:p>
            <a:fld id="{5A0D23CF-C5A3-5445-819D-C647D180BB4B}" type="slidenum">
              <a:rPr lang="da-DK" smtClean="0"/>
              <a:pPr/>
              <a:t>‹nr.›</a:t>
            </a:fld>
            <a:endParaRPr lang="da-DK"/>
          </a:p>
        </p:txBody>
      </p:sp>
      <p:sp>
        <p:nvSpPr>
          <p:cNvPr id="8" name="Pladsholder til tekst 7">
            <a:extLst>
              <a:ext uri="{FF2B5EF4-FFF2-40B4-BE49-F238E27FC236}">
                <a16:creationId xmlns:a16="http://schemas.microsoft.com/office/drawing/2014/main" id="{99BF5DFB-85DE-65B0-62FD-7CCEDD9F3AC0}"/>
              </a:ext>
            </a:extLst>
          </p:cNvPr>
          <p:cNvSpPr>
            <a:spLocks noGrp="1"/>
          </p:cNvSpPr>
          <p:nvPr>
            <p:ph type="body" sz="quarter" idx="14" hasCustomPrompt="1"/>
          </p:nvPr>
        </p:nvSpPr>
        <p:spPr>
          <a:xfrm>
            <a:off x="6754368" y="231775"/>
            <a:ext cx="5168832" cy="182753"/>
          </a:xfrm>
        </p:spPr>
        <p:txBody>
          <a:bodyPr>
            <a:normAutofit/>
          </a:bodyPr>
          <a:lstStyle>
            <a:lvl1pPr marL="0" indent="0" algn="r">
              <a:buFontTx/>
              <a:buNone/>
              <a:defRPr sz="1200" b="1">
                <a:solidFill>
                  <a:schemeClr val="bg1">
                    <a:lumMod val="65000"/>
                  </a:schemeClr>
                </a:solidFill>
              </a:defRPr>
            </a:lvl1pPr>
          </a:lstStyle>
          <a:p>
            <a:pPr lvl="0"/>
            <a:r>
              <a:rPr lang="da-DK"/>
              <a:t>KLIK FOR AT INDSÆTTE FIRMANAVN</a:t>
            </a:r>
          </a:p>
        </p:txBody>
      </p:sp>
    </p:spTree>
    <p:extLst>
      <p:ext uri="{BB962C8B-B14F-4D97-AF65-F5344CB8AC3E}">
        <p14:creationId xmlns:p14="http://schemas.microsoft.com/office/powerpoint/2010/main" val="3089737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slutningsslide">
    <p:bg>
      <p:bgPr>
        <a:solidFill>
          <a:srgbClr val="1B4529"/>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C02AA-CCD9-C45A-F1F2-40A7D34A0D43}"/>
              </a:ext>
            </a:extLst>
          </p:cNvPr>
          <p:cNvSpPr>
            <a:spLocks noGrp="1"/>
          </p:cNvSpPr>
          <p:nvPr>
            <p:ph type="title"/>
          </p:nvPr>
        </p:nvSpPr>
        <p:spPr>
          <a:xfrm>
            <a:off x="1260000" y="1080000"/>
            <a:ext cx="9725500" cy="315912"/>
          </a:xfrm>
        </p:spPr>
        <p:txBody>
          <a:bodyPr anchor="t">
            <a:normAutofit/>
          </a:bodyPr>
          <a:lstStyle>
            <a:lvl1pPr algn="l">
              <a:defRPr sz="2000" b="1">
                <a:solidFill>
                  <a:schemeClr val="bg1"/>
                </a:solidFill>
                <a:latin typeface="IBM Plex Sans" panose="020B0503050203000203"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FF3099D-2911-2DC2-30C9-600914A49C92}"/>
              </a:ext>
            </a:extLst>
          </p:cNvPr>
          <p:cNvSpPr>
            <a:spLocks noGrp="1"/>
          </p:cNvSpPr>
          <p:nvPr>
            <p:ph idx="1" hasCustomPrompt="1"/>
          </p:nvPr>
        </p:nvSpPr>
        <p:spPr>
          <a:xfrm>
            <a:off x="1260000" y="1587501"/>
            <a:ext cx="9725500" cy="1460499"/>
          </a:xfrm>
        </p:spPr>
        <p:txBody>
          <a:bodyPr>
            <a:normAutofit/>
          </a:bodyPr>
          <a:lstStyle>
            <a:lvl1pPr marL="0" indent="0">
              <a:lnSpc>
                <a:spcPct val="100000"/>
              </a:lnSpc>
              <a:spcBef>
                <a:spcPts val="200"/>
              </a:spcBef>
              <a:buFontTx/>
              <a:buNone/>
              <a:defRPr sz="1100">
                <a:solidFill>
                  <a:schemeClr val="bg1"/>
                </a:solidFill>
              </a:defRPr>
            </a:lvl1pPr>
            <a:lvl2pPr marL="180000" indent="0">
              <a:buFontTx/>
              <a:buNone/>
              <a:defRPr sz="1100">
                <a:solidFill>
                  <a:schemeClr val="bg1"/>
                </a:solidFill>
              </a:defRPr>
            </a:lvl2pPr>
            <a:lvl3pPr marL="504000" indent="-162000">
              <a:defRPr sz="1100">
                <a:solidFill>
                  <a:schemeClr val="bg1"/>
                </a:solidFill>
              </a:defRPr>
            </a:lvl3pPr>
            <a:lvl4pPr marL="702000" indent="-162000">
              <a:defRPr sz="1100">
                <a:solidFill>
                  <a:schemeClr val="bg1"/>
                </a:solidFill>
              </a:defRPr>
            </a:lvl4pPr>
            <a:lvl5pPr marL="864000" indent="-162000">
              <a:defRPr sz="1100">
                <a:solidFill>
                  <a:schemeClr val="bg1"/>
                </a:solidFill>
              </a:defRPr>
            </a:lvl5pPr>
          </a:lstStyle>
          <a:p>
            <a:pPr lvl="0"/>
            <a:r>
              <a:rPr lang="da-DK"/>
              <a:t>Indsæt virksomhedsinformation</a:t>
            </a:r>
          </a:p>
        </p:txBody>
      </p:sp>
      <p:sp>
        <p:nvSpPr>
          <p:cNvPr id="6" name="Pladsholder til slidenummer 5">
            <a:extLst>
              <a:ext uri="{FF2B5EF4-FFF2-40B4-BE49-F238E27FC236}">
                <a16:creationId xmlns:a16="http://schemas.microsoft.com/office/drawing/2014/main" id="{BFA4597E-D87E-EFB8-406E-4FC854FCE6CE}"/>
              </a:ext>
            </a:extLst>
          </p:cNvPr>
          <p:cNvSpPr>
            <a:spLocks noGrp="1"/>
          </p:cNvSpPr>
          <p:nvPr>
            <p:ph type="sldNum" sz="quarter" idx="12"/>
          </p:nvPr>
        </p:nvSpPr>
        <p:spPr/>
        <p:txBody>
          <a:bodyPr/>
          <a:lstStyle>
            <a:lvl1pPr>
              <a:defRPr>
                <a:solidFill>
                  <a:schemeClr val="bg1">
                    <a:lumMod val="75000"/>
                  </a:schemeClr>
                </a:solidFill>
              </a:defRPr>
            </a:lvl1pPr>
          </a:lstStyle>
          <a:p>
            <a:fld id="{5A0D23CF-C5A3-5445-819D-C647D180BB4B}" type="slidenum">
              <a:rPr lang="da-DK" smtClean="0"/>
              <a:pPr/>
              <a:t>‹nr.›</a:t>
            </a:fld>
            <a:endParaRPr lang="da-DK"/>
          </a:p>
        </p:txBody>
      </p:sp>
      <p:sp>
        <p:nvSpPr>
          <p:cNvPr id="7" name="Pladsholder til tekst 7">
            <a:extLst>
              <a:ext uri="{FF2B5EF4-FFF2-40B4-BE49-F238E27FC236}">
                <a16:creationId xmlns:a16="http://schemas.microsoft.com/office/drawing/2014/main" id="{A7FDD8BF-2A78-004B-3943-7208D64FBA0E}"/>
              </a:ext>
            </a:extLst>
          </p:cNvPr>
          <p:cNvSpPr>
            <a:spLocks noGrp="1"/>
          </p:cNvSpPr>
          <p:nvPr>
            <p:ph type="body" sz="quarter" idx="13" hasCustomPrompt="1"/>
          </p:nvPr>
        </p:nvSpPr>
        <p:spPr>
          <a:xfrm>
            <a:off x="6754368" y="231775"/>
            <a:ext cx="5168832" cy="182753"/>
          </a:xfrm>
        </p:spPr>
        <p:txBody>
          <a:bodyPr>
            <a:normAutofit/>
          </a:bodyPr>
          <a:lstStyle>
            <a:lvl1pPr marL="0" indent="0" algn="r">
              <a:buFontTx/>
              <a:buNone/>
              <a:defRPr sz="1200" b="1">
                <a:solidFill>
                  <a:schemeClr val="bg1">
                    <a:lumMod val="65000"/>
                  </a:schemeClr>
                </a:solidFill>
              </a:defRPr>
            </a:lvl1pPr>
          </a:lstStyle>
          <a:p>
            <a:pPr lvl="0"/>
            <a:r>
              <a:rPr lang="da-DK"/>
              <a:t>KLIK FOR AT INDSÆTTE FIRMANAVN</a:t>
            </a:r>
          </a:p>
        </p:txBody>
      </p:sp>
    </p:spTree>
    <p:extLst>
      <p:ext uri="{BB962C8B-B14F-4D97-AF65-F5344CB8AC3E}">
        <p14:creationId xmlns:p14="http://schemas.microsoft.com/office/powerpoint/2010/main" val="234834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tekst med bulle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C02AA-CCD9-C45A-F1F2-40A7D34A0D43}"/>
              </a:ext>
            </a:extLst>
          </p:cNvPr>
          <p:cNvSpPr>
            <a:spLocks noGrp="1"/>
          </p:cNvSpPr>
          <p:nvPr>
            <p:ph type="title"/>
          </p:nvPr>
        </p:nvSpPr>
        <p:spPr>
          <a:xfrm>
            <a:off x="1260000" y="1080000"/>
            <a:ext cx="9725500" cy="315912"/>
          </a:xfrm>
        </p:spPr>
        <p:txBody>
          <a:bodyPr anchor="t">
            <a:normAutofit/>
          </a:bodyPr>
          <a:lstStyle>
            <a:lvl1pPr algn="l">
              <a:defRPr sz="2000" b="1">
                <a:solidFill>
                  <a:srgbClr val="1B4529"/>
                </a:solidFill>
                <a:latin typeface="IBM Plex Sans" panose="020B0503050203000203"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FF3099D-2911-2DC2-30C9-600914A49C92}"/>
              </a:ext>
            </a:extLst>
          </p:cNvPr>
          <p:cNvSpPr>
            <a:spLocks noGrp="1"/>
          </p:cNvSpPr>
          <p:nvPr>
            <p:ph idx="1"/>
          </p:nvPr>
        </p:nvSpPr>
        <p:spPr>
          <a:xfrm>
            <a:off x="1260000" y="1587500"/>
            <a:ext cx="9725500" cy="4589463"/>
          </a:xfrm>
        </p:spPr>
        <p:txBody>
          <a:bodyPr>
            <a:normAutofit/>
          </a:bodyPr>
          <a:lstStyle>
            <a:lvl1pPr marL="162000" indent="-162000">
              <a:defRPr sz="1100"/>
            </a:lvl1pPr>
            <a:lvl2pPr marL="342000" indent="-162000">
              <a:defRPr sz="1100"/>
            </a:lvl2pPr>
            <a:lvl3pPr marL="504000" indent="-162000">
              <a:defRPr sz="1100"/>
            </a:lvl3pPr>
            <a:lvl4pPr marL="702000" indent="-162000">
              <a:defRPr sz="1100"/>
            </a:lvl4pPr>
            <a:lvl5pPr marL="864000" indent="-162000">
              <a:defRPr sz="11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lidenummer 5">
            <a:extLst>
              <a:ext uri="{FF2B5EF4-FFF2-40B4-BE49-F238E27FC236}">
                <a16:creationId xmlns:a16="http://schemas.microsoft.com/office/drawing/2014/main" id="{24D7B07D-C376-3FAA-41AD-002EB5AF7349}"/>
              </a:ext>
            </a:extLst>
          </p:cNvPr>
          <p:cNvSpPr>
            <a:spLocks noGrp="1"/>
          </p:cNvSpPr>
          <p:nvPr>
            <p:ph type="sldNum" sz="quarter" idx="12"/>
          </p:nvPr>
        </p:nvSpPr>
        <p:spPr/>
        <p:txBody>
          <a:bodyPr/>
          <a:lstStyle/>
          <a:p>
            <a:fld id="{5A0D23CF-C5A3-5445-819D-C647D180BB4B}" type="slidenum">
              <a:rPr lang="da-DK" smtClean="0"/>
              <a:pPr/>
              <a:t>‹nr.›</a:t>
            </a:fld>
            <a:endParaRPr lang="da-DK"/>
          </a:p>
        </p:txBody>
      </p:sp>
      <p:sp>
        <p:nvSpPr>
          <p:cNvPr id="7" name="Pladsholder til tekst 7">
            <a:extLst>
              <a:ext uri="{FF2B5EF4-FFF2-40B4-BE49-F238E27FC236}">
                <a16:creationId xmlns:a16="http://schemas.microsoft.com/office/drawing/2014/main" id="{4745D958-AF01-D3C4-9FC5-6C42AADE8FE5}"/>
              </a:ext>
            </a:extLst>
          </p:cNvPr>
          <p:cNvSpPr>
            <a:spLocks noGrp="1"/>
          </p:cNvSpPr>
          <p:nvPr>
            <p:ph type="body" sz="quarter" idx="13" hasCustomPrompt="1"/>
          </p:nvPr>
        </p:nvSpPr>
        <p:spPr>
          <a:xfrm>
            <a:off x="6754368" y="231775"/>
            <a:ext cx="5168832" cy="182753"/>
          </a:xfrm>
        </p:spPr>
        <p:txBody>
          <a:bodyPr>
            <a:normAutofit/>
          </a:bodyPr>
          <a:lstStyle>
            <a:lvl1pPr marL="0" indent="0" algn="r">
              <a:buFontTx/>
              <a:buNone/>
              <a:defRPr sz="1200" b="1">
                <a:solidFill>
                  <a:schemeClr val="bg1">
                    <a:lumMod val="65000"/>
                  </a:schemeClr>
                </a:solidFill>
              </a:defRPr>
            </a:lvl1pPr>
          </a:lstStyle>
          <a:p>
            <a:pPr lvl="0"/>
            <a:r>
              <a:rPr lang="da-DK"/>
              <a:t>KLIK FOR AT INDSÆTTE FIRMANAVN</a:t>
            </a:r>
          </a:p>
        </p:txBody>
      </p:sp>
    </p:spTree>
    <p:extLst>
      <p:ext uri="{BB962C8B-B14F-4D97-AF65-F5344CB8AC3E}">
        <p14:creationId xmlns:p14="http://schemas.microsoft.com/office/powerpoint/2010/main" val="162058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tekst 3 spal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C02AA-CCD9-C45A-F1F2-40A7D34A0D43}"/>
              </a:ext>
            </a:extLst>
          </p:cNvPr>
          <p:cNvSpPr>
            <a:spLocks noGrp="1"/>
          </p:cNvSpPr>
          <p:nvPr>
            <p:ph type="title"/>
          </p:nvPr>
        </p:nvSpPr>
        <p:spPr>
          <a:xfrm>
            <a:off x="1260000" y="1080000"/>
            <a:ext cx="9725500" cy="315912"/>
          </a:xfrm>
        </p:spPr>
        <p:txBody>
          <a:bodyPr anchor="t">
            <a:normAutofit/>
          </a:bodyPr>
          <a:lstStyle>
            <a:lvl1pPr algn="l">
              <a:defRPr sz="2000" b="1">
                <a:solidFill>
                  <a:srgbClr val="1B4529"/>
                </a:solidFill>
                <a:latin typeface="IBM Plex Sans" panose="020B0503050203000203"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FF3099D-2911-2DC2-30C9-600914A49C92}"/>
              </a:ext>
            </a:extLst>
          </p:cNvPr>
          <p:cNvSpPr>
            <a:spLocks noGrp="1"/>
          </p:cNvSpPr>
          <p:nvPr>
            <p:ph idx="1" hasCustomPrompt="1"/>
          </p:nvPr>
        </p:nvSpPr>
        <p:spPr>
          <a:xfrm>
            <a:off x="1260000" y="1587500"/>
            <a:ext cx="9725500" cy="4589463"/>
          </a:xfrm>
        </p:spPr>
        <p:txBody>
          <a:bodyPr numCol="3">
            <a:normAutofit/>
          </a:bodyPr>
          <a:lstStyle>
            <a:lvl1pPr marL="0" indent="0">
              <a:buFontTx/>
              <a:buNone/>
              <a:defRPr sz="1100"/>
            </a:lvl1pPr>
            <a:lvl2pPr marL="180000" indent="0">
              <a:buFontTx/>
              <a:buNone/>
              <a:defRPr sz="1100"/>
            </a:lvl2pPr>
            <a:lvl3pPr marL="342000" indent="0">
              <a:buFontTx/>
              <a:buNone/>
              <a:defRPr sz="1100"/>
            </a:lvl3pPr>
            <a:lvl4pPr marL="540000" indent="0">
              <a:buFontTx/>
              <a:buNone/>
              <a:defRPr sz="1100"/>
            </a:lvl4pPr>
            <a:lvl5pPr marL="702000" indent="0">
              <a:buFontTx/>
              <a:buNone/>
              <a:defRPr sz="1100"/>
            </a:lvl5pPr>
          </a:lstStyle>
          <a:p>
            <a:pPr lvl="0"/>
            <a:r>
              <a:rPr lang="da-DK"/>
              <a:t>Indsæt tekst i 3 spalter</a:t>
            </a:r>
          </a:p>
        </p:txBody>
      </p:sp>
      <p:sp>
        <p:nvSpPr>
          <p:cNvPr id="6" name="Pladsholder til slidenummer 5">
            <a:extLst>
              <a:ext uri="{FF2B5EF4-FFF2-40B4-BE49-F238E27FC236}">
                <a16:creationId xmlns:a16="http://schemas.microsoft.com/office/drawing/2014/main" id="{282951B8-FE0A-4C0B-8C58-A34E4B92A57A}"/>
              </a:ext>
            </a:extLst>
          </p:cNvPr>
          <p:cNvSpPr>
            <a:spLocks noGrp="1"/>
          </p:cNvSpPr>
          <p:nvPr>
            <p:ph type="sldNum" sz="quarter" idx="12"/>
          </p:nvPr>
        </p:nvSpPr>
        <p:spPr/>
        <p:txBody>
          <a:bodyPr/>
          <a:lstStyle/>
          <a:p>
            <a:fld id="{5A0D23CF-C5A3-5445-819D-C647D180BB4B}" type="slidenum">
              <a:rPr lang="da-DK" smtClean="0"/>
              <a:pPr/>
              <a:t>‹nr.›</a:t>
            </a:fld>
            <a:endParaRPr lang="da-DK"/>
          </a:p>
        </p:txBody>
      </p:sp>
      <p:sp>
        <p:nvSpPr>
          <p:cNvPr id="7" name="Pladsholder til tekst 7">
            <a:extLst>
              <a:ext uri="{FF2B5EF4-FFF2-40B4-BE49-F238E27FC236}">
                <a16:creationId xmlns:a16="http://schemas.microsoft.com/office/drawing/2014/main" id="{6E23F764-9828-445C-CC7F-DF6F00A6BE19}"/>
              </a:ext>
            </a:extLst>
          </p:cNvPr>
          <p:cNvSpPr>
            <a:spLocks noGrp="1"/>
          </p:cNvSpPr>
          <p:nvPr>
            <p:ph type="body" sz="quarter" idx="13" hasCustomPrompt="1"/>
          </p:nvPr>
        </p:nvSpPr>
        <p:spPr>
          <a:xfrm>
            <a:off x="6754368" y="231775"/>
            <a:ext cx="5168832" cy="182753"/>
          </a:xfrm>
        </p:spPr>
        <p:txBody>
          <a:bodyPr>
            <a:normAutofit/>
          </a:bodyPr>
          <a:lstStyle>
            <a:lvl1pPr marL="0" indent="0" algn="r">
              <a:buFontTx/>
              <a:buNone/>
              <a:defRPr sz="1200" b="1">
                <a:solidFill>
                  <a:schemeClr val="bg1">
                    <a:lumMod val="65000"/>
                  </a:schemeClr>
                </a:solidFill>
              </a:defRPr>
            </a:lvl1pPr>
          </a:lstStyle>
          <a:p>
            <a:pPr lvl="0"/>
            <a:r>
              <a:rPr lang="da-DK"/>
              <a:t>KLIK FOR AT INDSÆTTE FIRMANAVN</a:t>
            </a:r>
          </a:p>
        </p:txBody>
      </p:sp>
    </p:spTree>
    <p:extLst>
      <p:ext uri="{BB962C8B-B14F-4D97-AF65-F5344CB8AC3E}">
        <p14:creationId xmlns:p14="http://schemas.microsoft.com/office/powerpoint/2010/main" val="3469057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tekst og ekstra indho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C02AA-CCD9-C45A-F1F2-40A7D34A0D43}"/>
              </a:ext>
            </a:extLst>
          </p:cNvPr>
          <p:cNvSpPr>
            <a:spLocks noGrp="1"/>
          </p:cNvSpPr>
          <p:nvPr>
            <p:ph type="title"/>
          </p:nvPr>
        </p:nvSpPr>
        <p:spPr>
          <a:xfrm>
            <a:off x="5058000" y="1080000"/>
            <a:ext cx="5927501" cy="315912"/>
          </a:xfrm>
        </p:spPr>
        <p:txBody>
          <a:bodyPr anchor="t">
            <a:normAutofit/>
          </a:bodyPr>
          <a:lstStyle>
            <a:lvl1pPr algn="l">
              <a:defRPr sz="2000" b="1">
                <a:solidFill>
                  <a:srgbClr val="1B4529"/>
                </a:solidFill>
                <a:latin typeface="IBM Plex Sans" panose="020B0503050203000203"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FF3099D-2911-2DC2-30C9-600914A49C92}"/>
              </a:ext>
            </a:extLst>
          </p:cNvPr>
          <p:cNvSpPr>
            <a:spLocks noGrp="1"/>
          </p:cNvSpPr>
          <p:nvPr>
            <p:ph idx="1"/>
          </p:nvPr>
        </p:nvSpPr>
        <p:spPr>
          <a:xfrm>
            <a:off x="5058000" y="1587500"/>
            <a:ext cx="5927501" cy="4589463"/>
          </a:xfrm>
        </p:spPr>
        <p:txBody>
          <a:bodyPr>
            <a:normAutofit/>
          </a:bodyPr>
          <a:lstStyle>
            <a:lvl1pPr marL="162000" indent="-162000">
              <a:defRPr sz="1000"/>
            </a:lvl1pPr>
            <a:lvl2pPr marL="342000" indent="-162000">
              <a:defRPr sz="1000"/>
            </a:lvl2pPr>
            <a:lvl3pPr marL="504000" indent="-162000">
              <a:defRPr sz="1000"/>
            </a:lvl3pPr>
            <a:lvl4pPr marL="702000" indent="-162000">
              <a:defRPr sz="1000"/>
            </a:lvl4pPr>
            <a:lvl5pPr marL="864000" indent="-162000">
              <a:defRPr sz="1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indhold 5">
            <a:extLst>
              <a:ext uri="{FF2B5EF4-FFF2-40B4-BE49-F238E27FC236}">
                <a16:creationId xmlns:a16="http://schemas.microsoft.com/office/drawing/2014/main" id="{22C2C820-D426-40C0-AFDC-EC77A4825A9D}"/>
              </a:ext>
            </a:extLst>
          </p:cNvPr>
          <p:cNvSpPr>
            <a:spLocks noGrp="1"/>
          </p:cNvSpPr>
          <p:nvPr>
            <p:ph sz="quarter" idx="10" hasCustomPrompt="1"/>
          </p:nvPr>
        </p:nvSpPr>
        <p:spPr>
          <a:xfrm>
            <a:off x="1260000" y="1079500"/>
            <a:ext cx="3532134" cy="5097463"/>
          </a:xfrm>
        </p:spPr>
        <p:txBody>
          <a:bodyPr>
            <a:normAutofit/>
          </a:bodyPr>
          <a:lstStyle>
            <a:lvl1pPr marL="0" indent="0">
              <a:buFontTx/>
              <a:buNone/>
              <a:defRPr sz="1000"/>
            </a:lvl1pPr>
          </a:lstStyle>
          <a:p>
            <a:pPr lvl="0"/>
            <a:r>
              <a:rPr lang="da-DK"/>
              <a:t>Indsæt valgfri type indhold ved klik på ikon</a:t>
            </a:r>
          </a:p>
        </p:txBody>
      </p:sp>
      <p:sp>
        <p:nvSpPr>
          <p:cNvPr id="7" name="Pladsholder til slidenummer 6">
            <a:extLst>
              <a:ext uri="{FF2B5EF4-FFF2-40B4-BE49-F238E27FC236}">
                <a16:creationId xmlns:a16="http://schemas.microsoft.com/office/drawing/2014/main" id="{CBB6B427-B82A-4BEE-3E4B-FCF05DA28381}"/>
              </a:ext>
            </a:extLst>
          </p:cNvPr>
          <p:cNvSpPr>
            <a:spLocks noGrp="1"/>
          </p:cNvSpPr>
          <p:nvPr>
            <p:ph type="sldNum" sz="quarter" idx="13"/>
          </p:nvPr>
        </p:nvSpPr>
        <p:spPr/>
        <p:txBody>
          <a:bodyPr/>
          <a:lstStyle/>
          <a:p>
            <a:fld id="{5A0D23CF-C5A3-5445-819D-C647D180BB4B}" type="slidenum">
              <a:rPr lang="da-DK" smtClean="0"/>
              <a:pPr/>
              <a:t>‹nr.›</a:t>
            </a:fld>
            <a:endParaRPr lang="da-DK"/>
          </a:p>
        </p:txBody>
      </p:sp>
      <p:sp>
        <p:nvSpPr>
          <p:cNvPr id="8" name="Pladsholder til tekst 7">
            <a:extLst>
              <a:ext uri="{FF2B5EF4-FFF2-40B4-BE49-F238E27FC236}">
                <a16:creationId xmlns:a16="http://schemas.microsoft.com/office/drawing/2014/main" id="{6486DBFF-470D-04AB-91BC-5A035DE5A9D0}"/>
              </a:ext>
            </a:extLst>
          </p:cNvPr>
          <p:cNvSpPr>
            <a:spLocks noGrp="1"/>
          </p:cNvSpPr>
          <p:nvPr>
            <p:ph type="body" sz="quarter" idx="14" hasCustomPrompt="1"/>
          </p:nvPr>
        </p:nvSpPr>
        <p:spPr>
          <a:xfrm>
            <a:off x="6754368" y="231775"/>
            <a:ext cx="5168832" cy="182753"/>
          </a:xfrm>
        </p:spPr>
        <p:txBody>
          <a:bodyPr>
            <a:normAutofit/>
          </a:bodyPr>
          <a:lstStyle>
            <a:lvl1pPr marL="0" indent="0" algn="r">
              <a:buFontTx/>
              <a:buNone/>
              <a:defRPr sz="1200" b="1">
                <a:solidFill>
                  <a:schemeClr val="bg1">
                    <a:lumMod val="65000"/>
                  </a:schemeClr>
                </a:solidFill>
              </a:defRPr>
            </a:lvl1pPr>
          </a:lstStyle>
          <a:p>
            <a:pPr lvl="0"/>
            <a:r>
              <a:rPr lang="da-DK"/>
              <a:t>KLIK FOR AT INDSÆTTE FIRMANAVN</a:t>
            </a:r>
          </a:p>
        </p:txBody>
      </p:sp>
    </p:spTree>
    <p:extLst>
      <p:ext uri="{BB962C8B-B14F-4D97-AF65-F5344CB8AC3E}">
        <p14:creationId xmlns:p14="http://schemas.microsoft.com/office/powerpoint/2010/main" val="2051008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og tekst Med billede til venst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C02AA-CCD9-C45A-F1F2-40A7D34A0D43}"/>
              </a:ext>
            </a:extLst>
          </p:cNvPr>
          <p:cNvSpPr>
            <a:spLocks noGrp="1"/>
          </p:cNvSpPr>
          <p:nvPr>
            <p:ph type="title"/>
          </p:nvPr>
        </p:nvSpPr>
        <p:spPr>
          <a:xfrm>
            <a:off x="5058000" y="1080000"/>
            <a:ext cx="5927501" cy="315912"/>
          </a:xfrm>
        </p:spPr>
        <p:txBody>
          <a:bodyPr anchor="t">
            <a:normAutofit/>
          </a:bodyPr>
          <a:lstStyle>
            <a:lvl1pPr algn="l">
              <a:defRPr sz="2000" b="1">
                <a:solidFill>
                  <a:srgbClr val="1B4529"/>
                </a:solidFill>
                <a:latin typeface="IBM Plex Sans" panose="020B0503050203000203"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FF3099D-2911-2DC2-30C9-600914A49C92}"/>
              </a:ext>
            </a:extLst>
          </p:cNvPr>
          <p:cNvSpPr>
            <a:spLocks noGrp="1"/>
          </p:cNvSpPr>
          <p:nvPr>
            <p:ph idx="1"/>
          </p:nvPr>
        </p:nvSpPr>
        <p:spPr>
          <a:xfrm>
            <a:off x="5058000" y="1587500"/>
            <a:ext cx="5927501" cy="4589463"/>
          </a:xfrm>
        </p:spPr>
        <p:txBody>
          <a:bodyPr>
            <a:normAutofit/>
          </a:bodyPr>
          <a:lstStyle>
            <a:lvl1pPr marL="162000" indent="-162000">
              <a:defRPr sz="1000"/>
            </a:lvl1pPr>
            <a:lvl2pPr marL="342000" indent="-162000">
              <a:defRPr sz="1000"/>
            </a:lvl2pPr>
            <a:lvl3pPr marL="504000" indent="-162000">
              <a:defRPr sz="1000"/>
            </a:lvl3pPr>
            <a:lvl4pPr marL="702000" indent="-162000">
              <a:defRPr sz="1000"/>
            </a:lvl4pPr>
            <a:lvl5pPr marL="864000" indent="-162000">
              <a:defRPr sz="1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billede 5">
            <a:extLst>
              <a:ext uri="{FF2B5EF4-FFF2-40B4-BE49-F238E27FC236}">
                <a16:creationId xmlns:a16="http://schemas.microsoft.com/office/drawing/2014/main" id="{3BC7981F-1B37-D3F7-B620-56BC9D32FDF3}"/>
              </a:ext>
            </a:extLst>
          </p:cNvPr>
          <p:cNvSpPr>
            <a:spLocks noGrp="1"/>
          </p:cNvSpPr>
          <p:nvPr>
            <p:ph type="pic" sz="quarter" idx="12" hasCustomPrompt="1"/>
          </p:nvPr>
        </p:nvSpPr>
        <p:spPr>
          <a:xfrm>
            <a:off x="0" y="0"/>
            <a:ext cx="4224338" cy="6858000"/>
          </a:xfrm>
          <a:solidFill>
            <a:schemeClr val="bg2"/>
          </a:solidFill>
        </p:spPr>
        <p:txBody>
          <a:bodyPr>
            <a:normAutofit/>
          </a:bodyPr>
          <a:lstStyle>
            <a:lvl1pPr marL="0" indent="0">
              <a:buFontTx/>
              <a:buNone/>
              <a:defRPr sz="1000"/>
            </a:lvl1pPr>
          </a:lstStyle>
          <a:p>
            <a:r>
              <a:rPr lang="da-DK"/>
              <a:t>Indsæt billede</a:t>
            </a:r>
          </a:p>
        </p:txBody>
      </p:sp>
      <p:sp>
        <p:nvSpPr>
          <p:cNvPr id="7" name="Pladsholder til slidenummer 6">
            <a:extLst>
              <a:ext uri="{FF2B5EF4-FFF2-40B4-BE49-F238E27FC236}">
                <a16:creationId xmlns:a16="http://schemas.microsoft.com/office/drawing/2014/main" id="{87A8A91B-6631-9F64-8682-F51ECD5B09AC}"/>
              </a:ext>
            </a:extLst>
          </p:cNvPr>
          <p:cNvSpPr>
            <a:spLocks noGrp="1"/>
          </p:cNvSpPr>
          <p:nvPr>
            <p:ph type="sldNum" sz="quarter" idx="15"/>
          </p:nvPr>
        </p:nvSpPr>
        <p:spPr/>
        <p:txBody>
          <a:bodyPr/>
          <a:lstStyle/>
          <a:p>
            <a:fld id="{5A0D23CF-C5A3-5445-819D-C647D180BB4B}" type="slidenum">
              <a:rPr lang="da-DK" smtClean="0"/>
              <a:pPr/>
              <a:t>‹nr.›</a:t>
            </a:fld>
            <a:endParaRPr lang="da-DK"/>
          </a:p>
        </p:txBody>
      </p:sp>
      <p:sp>
        <p:nvSpPr>
          <p:cNvPr id="8" name="Pladsholder til tekst 7">
            <a:extLst>
              <a:ext uri="{FF2B5EF4-FFF2-40B4-BE49-F238E27FC236}">
                <a16:creationId xmlns:a16="http://schemas.microsoft.com/office/drawing/2014/main" id="{B5A109C6-377B-6FE6-94BE-D4FAA0273267}"/>
              </a:ext>
            </a:extLst>
          </p:cNvPr>
          <p:cNvSpPr>
            <a:spLocks noGrp="1"/>
          </p:cNvSpPr>
          <p:nvPr>
            <p:ph type="body" sz="quarter" idx="13" hasCustomPrompt="1"/>
          </p:nvPr>
        </p:nvSpPr>
        <p:spPr>
          <a:xfrm>
            <a:off x="6754368" y="231775"/>
            <a:ext cx="5168832" cy="182753"/>
          </a:xfrm>
        </p:spPr>
        <p:txBody>
          <a:bodyPr>
            <a:normAutofit/>
          </a:bodyPr>
          <a:lstStyle>
            <a:lvl1pPr marL="0" indent="0" algn="r">
              <a:buFontTx/>
              <a:buNone/>
              <a:defRPr sz="1200" b="1">
                <a:solidFill>
                  <a:schemeClr val="bg1">
                    <a:lumMod val="65000"/>
                  </a:schemeClr>
                </a:solidFill>
              </a:defRPr>
            </a:lvl1pPr>
          </a:lstStyle>
          <a:p>
            <a:pPr lvl="0"/>
            <a:r>
              <a:rPr lang="da-DK"/>
              <a:t>KLIK FOR AT INDSÆTTE FIRMANAVN</a:t>
            </a:r>
          </a:p>
        </p:txBody>
      </p:sp>
    </p:spTree>
    <p:extLst>
      <p:ext uri="{BB962C8B-B14F-4D97-AF65-F5344CB8AC3E}">
        <p14:creationId xmlns:p14="http://schemas.microsoft.com/office/powerpoint/2010/main" val="755137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og tekst Med billede til høj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C02AA-CCD9-C45A-F1F2-40A7D34A0D43}"/>
              </a:ext>
            </a:extLst>
          </p:cNvPr>
          <p:cNvSpPr>
            <a:spLocks noGrp="1"/>
          </p:cNvSpPr>
          <p:nvPr>
            <p:ph type="title"/>
          </p:nvPr>
        </p:nvSpPr>
        <p:spPr>
          <a:xfrm>
            <a:off x="1260000" y="1080000"/>
            <a:ext cx="5927501" cy="315912"/>
          </a:xfrm>
        </p:spPr>
        <p:txBody>
          <a:bodyPr anchor="t">
            <a:normAutofit/>
          </a:bodyPr>
          <a:lstStyle>
            <a:lvl1pPr algn="l">
              <a:defRPr sz="2000" b="1">
                <a:solidFill>
                  <a:srgbClr val="1B4529"/>
                </a:solidFill>
                <a:latin typeface="IBM Plex Sans" panose="020B0503050203000203"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FF3099D-2911-2DC2-30C9-600914A49C92}"/>
              </a:ext>
            </a:extLst>
          </p:cNvPr>
          <p:cNvSpPr>
            <a:spLocks noGrp="1"/>
          </p:cNvSpPr>
          <p:nvPr>
            <p:ph idx="1"/>
          </p:nvPr>
        </p:nvSpPr>
        <p:spPr>
          <a:xfrm>
            <a:off x="1260000" y="1587500"/>
            <a:ext cx="5927501" cy="4589463"/>
          </a:xfrm>
        </p:spPr>
        <p:txBody>
          <a:bodyPr>
            <a:normAutofit/>
          </a:bodyPr>
          <a:lstStyle>
            <a:lvl1pPr marL="162000" indent="-162000">
              <a:defRPr sz="1000"/>
            </a:lvl1pPr>
            <a:lvl2pPr marL="342000" indent="-162000">
              <a:defRPr sz="1000"/>
            </a:lvl2pPr>
            <a:lvl3pPr marL="504000" indent="-162000">
              <a:defRPr sz="1000"/>
            </a:lvl3pPr>
            <a:lvl4pPr marL="702000" indent="-162000">
              <a:defRPr sz="1000"/>
            </a:lvl4pPr>
            <a:lvl5pPr marL="864000" indent="-162000">
              <a:defRPr sz="1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billede 5">
            <a:extLst>
              <a:ext uri="{FF2B5EF4-FFF2-40B4-BE49-F238E27FC236}">
                <a16:creationId xmlns:a16="http://schemas.microsoft.com/office/drawing/2014/main" id="{3BC7981F-1B37-D3F7-B620-56BC9D32FDF3}"/>
              </a:ext>
            </a:extLst>
          </p:cNvPr>
          <p:cNvSpPr>
            <a:spLocks noGrp="1"/>
          </p:cNvSpPr>
          <p:nvPr>
            <p:ph type="pic" sz="quarter" idx="12" hasCustomPrompt="1"/>
          </p:nvPr>
        </p:nvSpPr>
        <p:spPr>
          <a:xfrm>
            <a:off x="7967662" y="0"/>
            <a:ext cx="4224338" cy="6858000"/>
          </a:xfrm>
          <a:solidFill>
            <a:schemeClr val="bg2"/>
          </a:solidFill>
        </p:spPr>
        <p:txBody>
          <a:bodyPr>
            <a:normAutofit/>
          </a:bodyPr>
          <a:lstStyle>
            <a:lvl1pPr marL="0" indent="0">
              <a:buFontTx/>
              <a:buNone/>
              <a:defRPr sz="1000"/>
            </a:lvl1pPr>
          </a:lstStyle>
          <a:p>
            <a:r>
              <a:rPr lang="da-DK"/>
              <a:t>Indsæt billede</a:t>
            </a:r>
          </a:p>
        </p:txBody>
      </p:sp>
      <p:sp>
        <p:nvSpPr>
          <p:cNvPr id="7" name="Pladsholder til slidenummer 6">
            <a:extLst>
              <a:ext uri="{FF2B5EF4-FFF2-40B4-BE49-F238E27FC236}">
                <a16:creationId xmlns:a16="http://schemas.microsoft.com/office/drawing/2014/main" id="{95779F86-2830-FA17-7210-ECECB2EBEA3C}"/>
              </a:ext>
            </a:extLst>
          </p:cNvPr>
          <p:cNvSpPr>
            <a:spLocks noGrp="1"/>
          </p:cNvSpPr>
          <p:nvPr>
            <p:ph type="sldNum" sz="quarter" idx="15"/>
          </p:nvPr>
        </p:nvSpPr>
        <p:spPr/>
        <p:txBody>
          <a:bodyPr/>
          <a:lstStyle>
            <a:lvl1pPr>
              <a:defRPr>
                <a:solidFill>
                  <a:schemeClr val="bg1"/>
                </a:solidFill>
              </a:defRPr>
            </a:lvl1pPr>
          </a:lstStyle>
          <a:p>
            <a:fld id="{5A0D23CF-C5A3-5445-819D-C647D180BB4B}" type="slidenum">
              <a:rPr lang="da-DK" smtClean="0"/>
              <a:pPr/>
              <a:t>‹nr.›</a:t>
            </a:fld>
            <a:endParaRPr lang="da-DK"/>
          </a:p>
        </p:txBody>
      </p:sp>
      <p:sp>
        <p:nvSpPr>
          <p:cNvPr id="8" name="Pladsholder til tekst 7">
            <a:extLst>
              <a:ext uri="{FF2B5EF4-FFF2-40B4-BE49-F238E27FC236}">
                <a16:creationId xmlns:a16="http://schemas.microsoft.com/office/drawing/2014/main" id="{5666B592-B2E0-0F65-1CDF-A32FC5D465BF}"/>
              </a:ext>
            </a:extLst>
          </p:cNvPr>
          <p:cNvSpPr>
            <a:spLocks noGrp="1"/>
          </p:cNvSpPr>
          <p:nvPr>
            <p:ph type="body" sz="quarter" idx="13" hasCustomPrompt="1"/>
          </p:nvPr>
        </p:nvSpPr>
        <p:spPr>
          <a:xfrm>
            <a:off x="6754368" y="231775"/>
            <a:ext cx="5168832" cy="182753"/>
          </a:xfrm>
        </p:spPr>
        <p:txBody>
          <a:bodyPr>
            <a:normAutofit/>
          </a:bodyPr>
          <a:lstStyle>
            <a:lvl1pPr marL="0" indent="0" algn="r">
              <a:buFontTx/>
              <a:buNone/>
              <a:defRPr sz="1200" b="1">
                <a:solidFill>
                  <a:schemeClr val="bg1"/>
                </a:solidFill>
              </a:defRPr>
            </a:lvl1pPr>
          </a:lstStyle>
          <a:p>
            <a:pPr lvl="0"/>
            <a:r>
              <a:rPr lang="da-DK"/>
              <a:t>KLIK FOR AT INDSÆTTE FIRMANAVN</a:t>
            </a:r>
          </a:p>
        </p:txBody>
      </p:sp>
      <p:sp>
        <p:nvSpPr>
          <p:cNvPr id="5" name="Pladsholder til billede 4">
            <a:extLst>
              <a:ext uri="{FF2B5EF4-FFF2-40B4-BE49-F238E27FC236}">
                <a16:creationId xmlns:a16="http://schemas.microsoft.com/office/drawing/2014/main" id="{87E76713-C586-F800-AEF6-13F0BCD08023}"/>
              </a:ext>
            </a:extLst>
          </p:cNvPr>
          <p:cNvSpPr>
            <a:spLocks noGrp="1"/>
          </p:cNvSpPr>
          <p:nvPr>
            <p:ph type="pic" sz="quarter" idx="16" hasCustomPrompt="1"/>
          </p:nvPr>
        </p:nvSpPr>
        <p:spPr>
          <a:xfrm>
            <a:off x="4187126" y="6272213"/>
            <a:ext cx="3000375" cy="449262"/>
          </a:xfrm>
        </p:spPr>
        <p:txBody>
          <a:bodyPr>
            <a:normAutofit/>
          </a:bodyPr>
          <a:lstStyle>
            <a:lvl1pPr marL="0" indent="0" algn="ctr">
              <a:buNone/>
              <a:defRPr sz="1200" b="1"/>
            </a:lvl1pPr>
          </a:lstStyle>
          <a:p>
            <a:r>
              <a:rPr lang="danish-DK"/>
              <a:t>INDSÆT LOGO</a:t>
            </a:r>
          </a:p>
        </p:txBody>
      </p:sp>
    </p:spTree>
    <p:extLst>
      <p:ext uri="{BB962C8B-B14F-4D97-AF65-F5344CB8AC3E}">
        <p14:creationId xmlns:p14="http://schemas.microsoft.com/office/powerpoint/2010/main" val="111111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side Hvid">
    <p:spTree>
      <p:nvGrpSpPr>
        <p:cNvPr id="1" name=""/>
        <p:cNvGrpSpPr/>
        <p:nvPr/>
      </p:nvGrpSpPr>
      <p:grpSpPr>
        <a:xfrm>
          <a:off x="0" y="0"/>
          <a:ext cx="0" cy="0"/>
          <a:chOff x="0" y="0"/>
          <a:chExt cx="0" cy="0"/>
        </a:xfrm>
      </p:grpSpPr>
      <p:sp>
        <p:nvSpPr>
          <p:cNvPr id="13" name="Pladsholder til tekst 11">
            <a:extLst>
              <a:ext uri="{FF2B5EF4-FFF2-40B4-BE49-F238E27FC236}">
                <a16:creationId xmlns:a16="http://schemas.microsoft.com/office/drawing/2014/main" id="{248B3835-85CF-1FD8-0DC3-62B3F3861D17}"/>
              </a:ext>
            </a:extLst>
          </p:cNvPr>
          <p:cNvSpPr>
            <a:spLocks noGrp="1"/>
          </p:cNvSpPr>
          <p:nvPr>
            <p:ph type="body" sz="quarter" idx="10" hasCustomPrompt="1"/>
          </p:nvPr>
        </p:nvSpPr>
        <p:spPr>
          <a:xfrm>
            <a:off x="1" y="4614334"/>
            <a:ext cx="12184142" cy="182736"/>
          </a:xfrm>
        </p:spPr>
        <p:txBody>
          <a:bodyPr>
            <a:noAutofit/>
          </a:bodyPr>
          <a:lstStyle>
            <a:lvl1pPr marL="0" indent="0" algn="ctr">
              <a:buFontTx/>
              <a:buNone/>
              <a:defRPr sz="1100" b="1" spc="300">
                <a:solidFill>
                  <a:srgbClr val="1B4529"/>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da-DK"/>
              <a:t>INDSÆT TITEL</a:t>
            </a:r>
          </a:p>
        </p:txBody>
      </p:sp>
      <p:sp>
        <p:nvSpPr>
          <p:cNvPr id="2" name="Pladsholder til tekst 7">
            <a:extLst>
              <a:ext uri="{FF2B5EF4-FFF2-40B4-BE49-F238E27FC236}">
                <a16:creationId xmlns:a16="http://schemas.microsoft.com/office/drawing/2014/main" id="{C6257D34-DBF6-30EF-92A1-F01079332DEA}"/>
              </a:ext>
            </a:extLst>
          </p:cNvPr>
          <p:cNvSpPr>
            <a:spLocks noGrp="1"/>
          </p:cNvSpPr>
          <p:nvPr>
            <p:ph type="body" sz="quarter" idx="13" hasCustomPrompt="1"/>
          </p:nvPr>
        </p:nvSpPr>
        <p:spPr>
          <a:xfrm>
            <a:off x="3511584" y="4971382"/>
            <a:ext cx="5168832" cy="359007"/>
          </a:xfrm>
        </p:spPr>
        <p:txBody>
          <a:bodyPr>
            <a:normAutofit/>
          </a:bodyPr>
          <a:lstStyle>
            <a:lvl1pPr marL="0" indent="0" algn="ctr">
              <a:buFontTx/>
              <a:buNone/>
              <a:defRPr sz="1400" b="1">
                <a:solidFill>
                  <a:schemeClr val="bg1">
                    <a:lumMod val="65000"/>
                  </a:schemeClr>
                </a:solidFill>
              </a:defRPr>
            </a:lvl1pPr>
          </a:lstStyle>
          <a:p>
            <a:pPr lvl="0"/>
            <a:r>
              <a:rPr lang="da-DK"/>
              <a:t>KLIK FOR AT INDSÆTTE FIRMANAVN</a:t>
            </a:r>
          </a:p>
        </p:txBody>
      </p:sp>
      <p:pic>
        <p:nvPicPr>
          <p:cNvPr id="4" name="Billede 3">
            <a:extLst>
              <a:ext uri="{FF2B5EF4-FFF2-40B4-BE49-F238E27FC236}">
                <a16:creationId xmlns:a16="http://schemas.microsoft.com/office/drawing/2014/main" id="{96FD7029-57D9-F428-C363-465712B138DF}"/>
              </a:ext>
            </a:extLst>
          </p:cNvPr>
          <p:cNvPicPr>
            <a:picLocks noChangeAspect="1"/>
          </p:cNvPicPr>
          <p:nvPr userDrawn="1"/>
        </p:nvPicPr>
        <p:blipFill>
          <a:blip r:embed="rId2"/>
          <a:stretch>
            <a:fillRect/>
          </a:stretch>
        </p:blipFill>
        <p:spPr>
          <a:xfrm>
            <a:off x="3263900" y="1874717"/>
            <a:ext cx="5664200" cy="2616200"/>
          </a:xfrm>
          <a:prstGeom prst="rect">
            <a:avLst/>
          </a:prstGeom>
        </p:spPr>
      </p:pic>
    </p:spTree>
    <p:extLst>
      <p:ext uri="{BB962C8B-B14F-4D97-AF65-F5344CB8AC3E}">
        <p14:creationId xmlns:p14="http://schemas.microsoft.com/office/powerpoint/2010/main" val="987954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rside med billedebaggrun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Pladsholder til tekst 11">
            <a:extLst>
              <a:ext uri="{FF2B5EF4-FFF2-40B4-BE49-F238E27FC236}">
                <a16:creationId xmlns:a16="http://schemas.microsoft.com/office/drawing/2014/main" id="{248B3835-85CF-1FD8-0DC3-62B3F3861D17}"/>
              </a:ext>
            </a:extLst>
          </p:cNvPr>
          <p:cNvSpPr>
            <a:spLocks noGrp="1"/>
          </p:cNvSpPr>
          <p:nvPr>
            <p:ph type="body" sz="quarter" idx="10" hasCustomPrompt="1"/>
          </p:nvPr>
        </p:nvSpPr>
        <p:spPr>
          <a:xfrm>
            <a:off x="1" y="4614334"/>
            <a:ext cx="12184142" cy="182736"/>
          </a:xfrm>
        </p:spPr>
        <p:txBody>
          <a:bodyPr>
            <a:noAutofit/>
          </a:bodyPr>
          <a:lstStyle>
            <a:lvl1pPr marL="0" indent="0" algn="ctr">
              <a:buFontTx/>
              <a:buNone/>
              <a:defRPr sz="1100" b="1" spc="300">
                <a:solidFill>
                  <a:schemeClr val="bg1"/>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da-DK"/>
              <a:t>INDSÆT TITEL</a:t>
            </a:r>
          </a:p>
        </p:txBody>
      </p:sp>
      <p:pic>
        <p:nvPicPr>
          <p:cNvPr id="2" name="Grafik 1">
            <a:extLst>
              <a:ext uri="{FF2B5EF4-FFF2-40B4-BE49-F238E27FC236}">
                <a16:creationId xmlns:a16="http://schemas.microsoft.com/office/drawing/2014/main" id="{FE10D728-2F8E-9A79-A793-8FA18EC9AE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2854" y="2136228"/>
            <a:ext cx="1394622" cy="2068689"/>
          </a:xfrm>
          <a:prstGeom prst="rect">
            <a:avLst/>
          </a:prstGeom>
        </p:spPr>
      </p:pic>
      <p:pic>
        <p:nvPicPr>
          <p:cNvPr id="3" name="Grafik 2">
            <a:extLst>
              <a:ext uri="{FF2B5EF4-FFF2-40B4-BE49-F238E27FC236}">
                <a16:creationId xmlns:a16="http://schemas.microsoft.com/office/drawing/2014/main" id="{AE996835-EDFE-BE3E-C688-CC762B1E39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13220" y="2085593"/>
            <a:ext cx="1781124" cy="2156098"/>
          </a:xfrm>
          <a:prstGeom prst="rect">
            <a:avLst/>
          </a:prstGeom>
        </p:spPr>
      </p:pic>
      <p:pic>
        <p:nvPicPr>
          <p:cNvPr id="4" name="Grafik 3">
            <a:extLst>
              <a:ext uri="{FF2B5EF4-FFF2-40B4-BE49-F238E27FC236}">
                <a16:creationId xmlns:a16="http://schemas.microsoft.com/office/drawing/2014/main" id="{A9BBDDF2-8BA5-B125-BDA8-EC3EA874D9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03319" y="2085593"/>
            <a:ext cx="1658004" cy="2210671"/>
          </a:xfrm>
          <a:prstGeom prst="rect">
            <a:avLst/>
          </a:prstGeom>
        </p:spPr>
      </p:pic>
      <p:sp>
        <p:nvSpPr>
          <p:cNvPr id="5" name="Pladsholder til tekst 7">
            <a:extLst>
              <a:ext uri="{FF2B5EF4-FFF2-40B4-BE49-F238E27FC236}">
                <a16:creationId xmlns:a16="http://schemas.microsoft.com/office/drawing/2014/main" id="{93770E3A-3B01-E4A0-83E9-A2A7D43B64B6}"/>
              </a:ext>
            </a:extLst>
          </p:cNvPr>
          <p:cNvSpPr>
            <a:spLocks noGrp="1"/>
          </p:cNvSpPr>
          <p:nvPr>
            <p:ph type="body" sz="quarter" idx="13" hasCustomPrompt="1"/>
          </p:nvPr>
        </p:nvSpPr>
        <p:spPr>
          <a:xfrm>
            <a:off x="3511584" y="4971382"/>
            <a:ext cx="5168832" cy="359007"/>
          </a:xfrm>
        </p:spPr>
        <p:txBody>
          <a:bodyPr>
            <a:normAutofit/>
          </a:bodyPr>
          <a:lstStyle>
            <a:lvl1pPr marL="0" indent="0" algn="ctr">
              <a:buFontTx/>
              <a:buNone/>
              <a:defRPr sz="1400" b="1">
                <a:solidFill>
                  <a:schemeClr val="bg1"/>
                </a:solidFill>
              </a:defRPr>
            </a:lvl1pPr>
          </a:lstStyle>
          <a:p>
            <a:pPr lvl="0"/>
            <a:r>
              <a:rPr lang="da-DK"/>
              <a:t>KLIK FOR AT INDSÆTTE FIRMANAVN</a:t>
            </a:r>
          </a:p>
        </p:txBody>
      </p:sp>
    </p:spTree>
    <p:extLst>
      <p:ext uri="{BB962C8B-B14F-4D97-AF65-F5344CB8AC3E}">
        <p14:creationId xmlns:p14="http://schemas.microsoft.com/office/powerpoint/2010/main" val="229089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tekt og tabel Grøn baggrund">
    <p:bg>
      <p:bgPr>
        <a:solidFill>
          <a:srgbClr val="1B4529"/>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C02AA-CCD9-C45A-F1F2-40A7D34A0D43}"/>
              </a:ext>
            </a:extLst>
          </p:cNvPr>
          <p:cNvSpPr>
            <a:spLocks noGrp="1"/>
          </p:cNvSpPr>
          <p:nvPr>
            <p:ph type="title"/>
          </p:nvPr>
        </p:nvSpPr>
        <p:spPr>
          <a:xfrm>
            <a:off x="1260000" y="1080000"/>
            <a:ext cx="9725500" cy="315912"/>
          </a:xfrm>
        </p:spPr>
        <p:txBody>
          <a:bodyPr anchor="t">
            <a:normAutofit/>
          </a:bodyPr>
          <a:lstStyle>
            <a:lvl1pPr algn="l">
              <a:defRPr sz="2000" b="1">
                <a:solidFill>
                  <a:schemeClr val="bg1"/>
                </a:solidFill>
                <a:latin typeface="IBM Plex Sans" panose="020B0503050203000203"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FF3099D-2911-2DC2-30C9-600914A49C92}"/>
              </a:ext>
            </a:extLst>
          </p:cNvPr>
          <p:cNvSpPr>
            <a:spLocks noGrp="1"/>
          </p:cNvSpPr>
          <p:nvPr>
            <p:ph idx="1"/>
          </p:nvPr>
        </p:nvSpPr>
        <p:spPr>
          <a:xfrm>
            <a:off x="1260000" y="1587501"/>
            <a:ext cx="9725500" cy="571499"/>
          </a:xfrm>
        </p:spPr>
        <p:txBody>
          <a:bodyPr>
            <a:normAutofit/>
          </a:bodyPr>
          <a:lstStyle>
            <a:lvl1pPr marL="0" indent="0">
              <a:lnSpc>
                <a:spcPct val="100000"/>
              </a:lnSpc>
              <a:buFontTx/>
              <a:buNone/>
              <a:defRPr sz="1200">
                <a:solidFill>
                  <a:schemeClr val="bg1"/>
                </a:solidFill>
              </a:defRPr>
            </a:lvl1pPr>
            <a:lvl2pPr marL="180000" indent="0">
              <a:buFontTx/>
              <a:buNone/>
              <a:defRPr sz="1200">
                <a:solidFill>
                  <a:schemeClr val="bg1"/>
                </a:solidFill>
              </a:defRPr>
            </a:lvl2pPr>
            <a:lvl3pPr marL="504000" indent="-162000">
              <a:defRPr sz="1100">
                <a:solidFill>
                  <a:schemeClr val="bg1"/>
                </a:solidFill>
              </a:defRPr>
            </a:lvl3pPr>
            <a:lvl4pPr marL="702000" indent="-162000">
              <a:defRPr sz="1100">
                <a:solidFill>
                  <a:schemeClr val="bg1"/>
                </a:solidFill>
              </a:defRPr>
            </a:lvl4pPr>
            <a:lvl5pPr marL="864000" indent="-162000">
              <a:defRPr sz="1100">
                <a:solidFill>
                  <a:schemeClr val="bg1"/>
                </a:solidFill>
              </a:defRPr>
            </a:lvl5pPr>
          </a:lstStyle>
          <a:p>
            <a:pPr lvl="0"/>
            <a:r>
              <a:rPr lang="da-DK"/>
              <a:t>Klik for at redigere teksttypografierne i masteren</a:t>
            </a:r>
          </a:p>
        </p:txBody>
      </p:sp>
      <p:sp>
        <p:nvSpPr>
          <p:cNvPr id="5" name="Pladsholder til tabel 4">
            <a:extLst>
              <a:ext uri="{FF2B5EF4-FFF2-40B4-BE49-F238E27FC236}">
                <a16:creationId xmlns:a16="http://schemas.microsoft.com/office/drawing/2014/main" id="{6007EDF7-7179-E268-82D3-9C036518E47A}"/>
              </a:ext>
            </a:extLst>
          </p:cNvPr>
          <p:cNvSpPr>
            <a:spLocks noGrp="1"/>
          </p:cNvSpPr>
          <p:nvPr>
            <p:ph type="tbl" sz="quarter" idx="10" hasCustomPrompt="1"/>
          </p:nvPr>
        </p:nvSpPr>
        <p:spPr>
          <a:xfrm>
            <a:off x="1260001" y="2328860"/>
            <a:ext cx="9725500" cy="3149600"/>
          </a:xfrm>
        </p:spPr>
        <p:txBody>
          <a:bodyPr>
            <a:normAutofit/>
          </a:bodyPr>
          <a:lstStyle>
            <a:lvl1pPr marL="0" indent="0">
              <a:buFontTx/>
              <a:buNone/>
              <a:defRPr sz="1100">
                <a:solidFill>
                  <a:schemeClr val="bg1"/>
                </a:solidFill>
              </a:defRPr>
            </a:lvl1pPr>
          </a:lstStyle>
          <a:p>
            <a:r>
              <a:rPr lang="da-DK"/>
              <a:t>Indsæt tabel og design tabellen efter behov</a:t>
            </a:r>
          </a:p>
        </p:txBody>
      </p:sp>
      <p:sp>
        <p:nvSpPr>
          <p:cNvPr id="7" name="Pladsholder til slidenummer 6">
            <a:extLst>
              <a:ext uri="{FF2B5EF4-FFF2-40B4-BE49-F238E27FC236}">
                <a16:creationId xmlns:a16="http://schemas.microsoft.com/office/drawing/2014/main" id="{943B1974-AE88-FEE0-B0E7-32BFC421753E}"/>
              </a:ext>
            </a:extLst>
          </p:cNvPr>
          <p:cNvSpPr>
            <a:spLocks noGrp="1"/>
          </p:cNvSpPr>
          <p:nvPr>
            <p:ph type="sldNum" sz="quarter" idx="13"/>
          </p:nvPr>
        </p:nvSpPr>
        <p:spPr/>
        <p:txBody>
          <a:bodyPr/>
          <a:lstStyle>
            <a:lvl1pPr>
              <a:defRPr>
                <a:solidFill>
                  <a:schemeClr val="bg1">
                    <a:lumMod val="75000"/>
                  </a:schemeClr>
                </a:solidFill>
              </a:defRPr>
            </a:lvl1pPr>
          </a:lstStyle>
          <a:p>
            <a:fld id="{5A0D23CF-C5A3-5445-819D-C647D180BB4B}" type="slidenum">
              <a:rPr lang="da-DK" smtClean="0"/>
              <a:pPr/>
              <a:t>‹nr.›</a:t>
            </a:fld>
            <a:endParaRPr lang="da-DK"/>
          </a:p>
        </p:txBody>
      </p:sp>
      <p:sp>
        <p:nvSpPr>
          <p:cNvPr id="8" name="Pladsholder til tekst 7">
            <a:extLst>
              <a:ext uri="{FF2B5EF4-FFF2-40B4-BE49-F238E27FC236}">
                <a16:creationId xmlns:a16="http://schemas.microsoft.com/office/drawing/2014/main" id="{82D2456F-D242-A533-6E25-C60A0D80F317}"/>
              </a:ext>
            </a:extLst>
          </p:cNvPr>
          <p:cNvSpPr>
            <a:spLocks noGrp="1"/>
          </p:cNvSpPr>
          <p:nvPr>
            <p:ph type="body" sz="quarter" idx="14" hasCustomPrompt="1"/>
          </p:nvPr>
        </p:nvSpPr>
        <p:spPr>
          <a:xfrm>
            <a:off x="6754368" y="231775"/>
            <a:ext cx="5168832" cy="182753"/>
          </a:xfrm>
        </p:spPr>
        <p:txBody>
          <a:bodyPr>
            <a:normAutofit/>
          </a:bodyPr>
          <a:lstStyle>
            <a:lvl1pPr marL="0" indent="0" algn="r">
              <a:buFontTx/>
              <a:buNone/>
              <a:defRPr sz="1200" b="1">
                <a:solidFill>
                  <a:schemeClr val="bg1">
                    <a:lumMod val="65000"/>
                  </a:schemeClr>
                </a:solidFill>
              </a:defRPr>
            </a:lvl1pPr>
          </a:lstStyle>
          <a:p>
            <a:pPr lvl="0"/>
            <a:r>
              <a:rPr lang="da-DK"/>
              <a:t>KLIK FOR AT INDSÆTTE FIRMANAVN</a:t>
            </a:r>
          </a:p>
        </p:txBody>
      </p:sp>
    </p:spTree>
    <p:extLst>
      <p:ext uri="{BB962C8B-B14F-4D97-AF65-F5344CB8AC3E}">
        <p14:creationId xmlns:p14="http://schemas.microsoft.com/office/powerpoint/2010/main" val="3401105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852BC06-A29E-D852-5602-BFF87058C89F}"/>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da-DK" sz="4400" b="1">
                <a:latin typeface="IBM Plex Sans" panose="020B0503050203000203" pitchFamily="34" charset="0"/>
              </a:rPr>
              <a:t>Klik for at redigere titeltypografien i masteren</a:t>
            </a:r>
          </a:p>
        </p:txBody>
      </p:sp>
      <p:sp>
        <p:nvSpPr>
          <p:cNvPr id="3" name="Pladsholder til tekst 2">
            <a:extLst>
              <a:ext uri="{FF2B5EF4-FFF2-40B4-BE49-F238E27FC236}">
                <a16:creationId xmlns:a16="http://schemas.microsoft.com/office/drawing/2014/main" id="{3B61CC4E-F6A2-4C3F-CE7B-BB195B240393}"/>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550164C-751B-845B-9F9B-5F2B4F1FB4E6}"/>
              </a:ext>
            </a:extLst>
          </p:cNvPr>
          <p:cNvSpPr>
            <a:spLocks noGrp="1"/>
          </p:cNvSpPr>
          <p:nvPr>
            <p:ph type="dt" sz="half" idx="2"/>
          </p:nvPr>
        </p:nvSpPr>
        <p:spPr>
          <a:xfrm>
            <a:off x="838200" y="6356350"/>
            <a:ext cx="2743200" cy="365125"/>
          </a:xfrm>
          <a:prstGeom prst="rect">
            <a:avLst/>
          </a:prstGeom>
        </p:spPr>
        <p:txBody>
          <a:bodyPr vert="horz" lIns="0" tIns="0" rIns="0" bIns="0" rtlCol="0" anchor="ctr"/>
          <a:lstStyle>
            <a:lvl1pPr algn="l">
              <a:defRPr sz="1200">
                <a:solidFill>
                  <a:schemeClr val="tx1">
                    <a:tint val="75000"/>
                  </a:schemeClr>
                </a:solidFill>
                <a:latin typeface="IBM Plex Sans" panose="020B0503050203000203" pitchFamily="34" charset="0"/>
              </a:defRPr>
            </a:lvl1pPr>
          </a:lstStyle>
          <a:p>
            <a:endParaRPr lang="da-DK"/>
          </a:p>
        </p:txBody>
      </p:sp>
      <p:sp>
        <p:nvSpPr>
          <p:cNvPr id="5" name="Pladsholder til sidefod 4">
            <a:extLst>
              <a:ext uri="{FF2B5EF4-FFF2-40B4-BE49-F238E27FC236}">
                <a16:creationId xmlns:a16="http://schemas.microsoft.com/office/drawing/2014/main" id="{7AB68935-0A2D-A618-8989-FB93D31273FE}"/>
              </a:ext>
            </a:extLst>
          </p:cNvPr>
          <p:cNvSpPr>
            <a:spLocks noGrp="1"/>
          </p:cNvSpPr>
          <p:nvPr>
            <p:ph type="ftr" sz="quarter" idx="3"/>
          </p:nvPr>
        </p:nvSpPr>
        <p:spPr>
          <a:xfrm>
            <a:off x="4038600" y="6356350"/>
            <a:ext cx="4114800" cy="365125"/>
          </a:xfrm>
          <a:prstGeom prst="rect">
            <a:avLst/>
          </a:prstGeom>
        </p:spPr>
        <p:txBody>
          <a:bodyPr vert="horz" lIns="0" tIns="0" rIns="0" bIns="0" rtlCol="0" anchor="ctr"/>
          <a:lstStyle>
            <a:lvl1pPr algn="ctr">
              <a:defRPr sz="1200">
                <a:solidFill>
                  <a:schemeClr val="tx1">
                    <a:tint val="75000"/>
                  </a:schemeClr>
                </a:solidFill>
                <a:latin typeface="IBM Plex Sans" panose="020B0503050203000203" pitchFamily="34" charset="0"/>
              </a:defRPr>
            </a:lvl1pPr>
          </a:lstStyle>
          <a:p>
            <a:endParaRPr lang="da-DK"/>
          </a:p>
        </p:txBody>
      </p:sp>
      <p:sp>
        <p:nvSpPr>
          <p:cNvPr id="6" name="Pladsholder til slidenummer 5">
            <a:extLst>
              <a:ext uri="{FF2B5EF4-FFF2-40B4-BE49-F238E27FC236}">
                <a16:creationId xmlns:a16="http://schemas.microsoft.com/office/drawing/2014/main" id="{77E57B8E-CD4B-57B4-607F-20E2BE60DB5F}"/>
              </a:ext>
            </a:extLst>
          </p:cNvPr>
          <p:cNvSpPr>
            <a:spLocks noGrp="1"/>
          </p:cNvSpPr>
          <p:nvPr>
            <p:ph type="sldNum" sz="quarter" idx="4"/>
          </p:nvPr>
        </p:nvSpPr>
        <p:spPr>
          <a:xfrm>
            <a:off x="9180000" y="6356350"/>
            <a:ext cx="2743200" cy="365125"/>
          </a:xfrm>
          <a:prstGeom prst="rect">
            <a:avLst/>
          </a:prstGeom>
        </p:spPr>
        <p:txBody>
          <a:bodyPr vert="horz" lIns="0" tIns="0" rIns="0" bIns="0" rtlCol="0" anchor="ctr"/>
          <a:lstStyle>
            <a:lvl1pPr algn="r">
              <a:defRPr sz="1000">
                <a:solidFill>
                  <a:schemeClr val="tx1">
                    <a:tint val="75000"/>
                  </a:schemeClr>
                </a:solidFill>
                <a:latin typeface="IBM Plex Sans" panose="020B0503050203000203" pitchFamily="34" charset="0"/>
              </a:defRPr>
            </a:lvl1pPr>
          </a:lstStyle>
          <a:p>
            <a:fld id="{5A0D23CF-C5A3-5445-819D-C647D180BB4B}" type="slidenum">
              <a:rPr lang="da-DK" smtClean="0"/>
              <a:pPr/>
              <a:t>‹nr.›</a:t>
            </a:fld>
            <a:endParaRPr lang="da-DK"/>
          </a:p>
        </p:txBody>
      </p:sp>
    </p:spTree>
    <p:extLst>
      <p:ext uri="{BB962C8B-B14F-4D97-AF65-F5344CB8AC3E}">
        <p14:creationId xmlns:p14="http://schemas.microsoft.com/office/powerpoint/2010/main" val="353531375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5" r:id="rId5"/>
    <p:sldLayoutId id="2147483692" r:id="rId6"/>
    <p:sldLayoutId id="2147483680" r:id="rId7"/>
    <p:sldLayoutId id="2147483681" r:id="rId8"/>
    <p:sldLayoutId id="2147483682" r:id="rId9"/>
    <p:sldLayoutId id="2147483683" r:id="rId10"/>
    <p:sldLayoutId id="214748369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BM Plex Sans" panose="020B05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BM Plex Sans" panose="020B05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virksomhedsguiden.dk/content/ydelser/saadan-kan-du-opgoere-dine-esg-noegletal/571548b6-b1f5-428e-994f-6ffab6d8a756"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virksomhedsguiden.dk/content/ydelser/kom-i-gang-med-en-vaesentlighedsvurdering/91b2af48-1248-4710-aa35-61b11e2b3f58"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hyperlink" Target="https://virksomhedsguiden.dk/content/ydelser/kom-i-gang-med-de-6-skridt-i-due-diligence-for-baeredygtighed/a2af41bd-0a2a-4232-bc83-d8e52f02dfd6"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5.png"/><Relationship Id="rId18"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25.png"/><Relationship Id="rId12" Type="http://schemas.openxmlformats.org/officeDocument/2006/relationships/image" Target="../media/image26.png"/><Relationship Id="rId17" Type="http://schemas.openxmlformats.org/officeDocument/2006/relationships/image" Target="../media/image37.png"/><Relationship Id="rId2" Type="http://schemas.openxmlformats.org/officeDocument/2006/relationships/image" Target="../media/image28.png"/><Relationship Id="rId16" Type="http://schemas.openxmlformats.org/officeDocument/2006/relationships/image" Target="../media/image27.png"/><Relationship Id="rId1" Type="http://schemas.openxmlformats.org/officeDocument/2006/relationships/slideLayout" Target="../slideLayouts/slideLayout10.xml"/><Relationship Id="rId6" Type="http://schemas.openxmlformats.org/officeDocument/2006/relationships/image" Target="../media/image32.png"/><Relationship Id="rId11" Type="http://schemas.openxmlformats.org/officeDocument/2006/relationships/image" Target="../media/image24.png"/><Relationship Id="rId5" Type="http://schemas.openxmlformats.org/officeDocument/2006/relationships/image" Target="../media/image31.png"/><Relationship Id="rId15" Type="http://schemas.openxmlformats.org/officeDocument/2006/relationships/image" Target="../media/image36.png"/><Relationship Id="rId10" Type="http://schemas.openxmlformats.org/officeDocument/2006/relationships/image" Target="../media/image34.png"/><Relationship Id="rId19" Type="http://schemas.openxmlformats.org/officeDocument/2006/relationships/image" Target="../media/image39.jpeg"/><Relationship Id="rId4" Type="http://schemas.openxmlformats.org/officeDocument/2006/relationships/image" Target="../media/image30.png"/><Relationship Id="rId9" Type="http://schemas.openxmlformats.org/officeDocument/2006/relationships/image" Target="../media/image33.png"/><Relationship Id="rId1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3">
            <a:extLst>
              <a:ext uri="{FF2B5EF4-FFF2-40B4-BE49-F238E27FC236}">
                <a16:creationId xmlns:a16="http://schemas.microsoft.com/office/drawing/2014/main" id="{72FE1A9B-226B-9DBF-E78A-8CE0DB8E75C9}"/>
              </a:ext>
            </a:extLst>
          </p:cNvPr>
          <p:cNvSpPr>
            <a:spLocks noGrp="1"/>
          </p:cNvSpPr>
          <p:nvPr>
            <p:ph type="title"/>
          </p:nvPr>
        </p:nvSpPr>
        <p:spPr>
          <a:xfrm>
            <a:off x="766800" y="612000"/>
            <a:ext cx="9725500" cy="315912"/>
          </a:xfrm>
        </p:spPr>
        <p:txBody>
          <a:bodyPr>
            <a:normAutofit/>
          </a:bodyPr>
          <a:lstStyle/>
          <a:p>
            <a:r>
              <a:rPr lang="da-DK" sz="2000" b="1" dirty="0">
                <a:solidFill>
                  <a:srgbClr val="0000FF"/>
                </a:solidFill>
                <a:effectLst/>
              </a:rPr>
              <a:t>Om denne ESG-skabelon</a:t>
            </a:r>
            <a:endParaRPr lang="da-DK" dirty="0">
              <a:solidFill>
                <a:srgbClr val="0000FF"/>
              </a:solidFill>
            </a:endParaRPr>
          </a:p>
        </p:txBody>
      </p:sp>
      <p:sp>
        <p:nvSpPr>
          <p:cNvPr id="10" name="Tekstfelt 9">
            <a:extLst>
              <a:ext uri="{FF2B5EF4-FFF2-40B4-BE49-F238E27FC236}">
                <a16:creationId xmlns:a16="http://schemas.microsoft.com/office/drawing/2014/main" id="{CAF0E1B4-7C93-9466-7648-CC42FE8B4E9B}"/>
              </a:ext>
            </a:extLst>
          </p:cNvPr>
          <p:cNvSpPr txBox="1"/>
          <p:nvPr/>
        </p:nvSpPr>
        <p:spPr>
          <a:xfrm>
            <a:off x="810343" y="1024201"/>
            <a:ext cx="10799766" cy="5126275"/>
          </a:xfrm>
          <a:prstGeom prst="rect">
            <a:avLst/>
          </a:prstGeom>
          <a:noFill/>
        </p:spPr>
        <p:txBody>
          <a:bodyPr wrap="square" lIns="0" tIns="0" rIns="0" bIns="0" numCol="2" anchor="t">
            <a:spAutoFit/>
          </a:bodyPr>
          <a:lstStyle/>
          <a:p>
            <a:pPr>
              <a:lnSpc>
                <a:spcPct val="120000"/>
              </a:lnSpc>
            </a:pPr>
            <a:r>
              <a:rPr lang="da-DK" sz="1000" dirty="0">
                <a:solidFill>
                  <a:srgbClr val="0000FF"/>
                </a:solidFill>
                <a:latin typeface="IBM Plex Sans"/>
              </a:rPr>
              <a:t>Denne ESG-skabelon er udviklet som inspiration til virksomheder, der ønsker at opgøre deres</a:t>
            </a:r>
            <a:endParaRPr lang="da-DK" sz="1000" dirty="0">
              <a:solidFill>
                <a:srgbClr val="0000FF"/>
              </a:solidFill>
              <a:latin typeface="IBM Plex Sans" panose="020B0503050203000203" pitchFamily="34" charset="0"/>
            </a:endParaRPr>
          </a:p>
          <a:p>
            <a:pPr>
              <a:lnSpc>
                <a:spcPct val="120000"/>
              </a:lnSpc>
            </a:pPr>
            <a:r>
              <a:rPr lang="da-DK" sz="1000" dirty="0">
                <a:solidFill>
                  <a:srgbClr val="0000FF"/>
                </a:solidFill>
                <a:latin typeface="IBM Plex Sans"/>
              </a:rPr>
              <a:t>ESG-nøgletal. Vær opmærksom på, at ESG-skabelonen er vejledende. Du har som virksomhed selv ansvar for dine data og øvrige oplysninger i skabelonen.</a:t>
            </a:r>
            <a:endParaRPr lang="en-US" sz="1000" dirty="0">
              <a:solidFill>
                <a:srgbClr val="0000FF"/>
              </a:solidFill>
              <a:latin typeface="IBM Plex Sans"/>
            </a:endParaRPr>
          </a:p>
          <a:p>
            <a:pPr>
              <a:lnSpc>
                <a:spcPct val="120000"/>
              </a:lnSpc>
            </a:pPr>
            <a:endParaRPr lang="da-DK" sz="1000" b="1" dirty="0">
              <a:solidFill>
                <a:srgbClr val="0000FF"/>
              </a:solidFill>
              <a:latin typeface="IBM Plex Sans" panose="020B0503050203000203" pitchFamily="34" charset="0"/>
            </a:endParaRPr>
          </a:p>
          <a:p>
            <a:r>
              <a:rPr lang="da-DK" sz="1000" b="1" dirty="0">
                <a:solidFill>
                  <a:srgbClr val="0000FF"/>
                </a:solidFill>
                <a:effectLst/>
                <a:latin typeface="IBM Plex Sans"/>
              </a:rPr>
              <a:t>Hvilke ESG-nøgletal kan din virksomhed bruge?</a:t>
            </a:r>
            <a:endParaRPr lang="da-DK" sz="1000" b="1" dirty="0">
              <a:solidFill>
                <a:srgbClr val="0000FF"/>
              </a:solidFill>
              <a:latin typeface="IBM Plex Sans"/>
            </a:endParaRPr>
          </a:p>
          <a:p>
            <a:pPr>
              <a:lnSpc>
                <a:spcPct val="120000"/>
              </a:lnSpc>
            </a:pPr>
            <a:r>
              <a:rPr lang="da-DK" sz="1000" dirty="0">
                <a:solidFill>
                  <a:srgbClr val="0000FF"/>
                </a:solidFill>
                <a:latin typeface="IBM Plex Sans"/>
              </a:rPr>
              <a:t>Der findes mange forskellige ESG-nøgletal. Der er på nuværende tidspunkt ikke nogen fælles europæisk standard for ESG-nøgletal målrettet små og mellemstore virksomheder. </a:t>
            </a:r>
          </a:p>
          <a:p>
            <a:pPr>
              <a:lnSpc>
                <a:spcPct val="120000"/>
              </a:lnSpc>
            </a:pPr>
            <a:endParaRPr lang="da-DK" sz="1000" dirty="0">
              <a:solidFill>
                <a:srgbClr val="0000FF"/>
              </a:solidFill>
              <a:latin typeface="IBM Plex Sans" panose="020B0503050203000203" pitchFamily="34" charset="0"/>
            </a:endParaRPr>
          </a:p>
          <a:p>
            <a:pPr>
              <a:lnSpc>
                <a:spcPct val="120000"/>
              </a:lnSpc>
            </a:pPr>
            <a:r>
              <a:rPr lang="da-DK" sz="1000" dirty="0">
                <a:solidFill>
                  <a:srgbClr val="0000FF"/>
                </a:solidFill>
                <a:latin typeface="IBM Plex Sans"/>
              </a:rPr>
              <a:t>Denne skabelon tager udgangspunkt i Erhvervsstyrelsens idékatalog om ESG-nøgletal, der består af 21 udvalgte nøgletal. </a:t>
            </a:r>
          </a:p>
          <a:p>
            <a:pPr>
              <a:lnSpc>
                <a:spcPct val="120000"/>
              </a:lnSpc>
            </a:pPr>
            <a:endParaRPr lang="da-DK" sz="1000" dirty="0">
              <a:solidFill>
                <a:srgbClr val="0000FF"/>
              </a:solidFill>
              <a:latin typeface="IBM Plex Sans"/>
            </a:endParaRPr>
          </a:p>
          <a:p>
            <a:pPr>
              <a:lnSpc>
                <a:spcPct val="120000"/>
              </a:lnSpc>
            </a:pPr>
            <a:r>
              <a:rPr lang="da-DK" sz="1000" dirty="0">
                <a:solidFill>
                  <a:srgbClr val="0000FF"/>
                </a:solidFill>
                <a:latin typeface="IBM Plex Sans"/>
                <a:hlinkClick r:id="rId3">
                  <a:extLst>
                    <a:ext uri="{A12FA001-AC4F-418D-AE19-62706E023703}">
                      <ahyp:hlinkClr xmlns:ahyp="http://schemas.microsoft.com/office/drawing/2018/hyperlinkcolor" val="tx"/>
                    </a:ext>
                  </a:extLst>
                </a:hlinkClick>
              </a:rPr>
              <a:t>Find idékataloget på Virksomhedsguiden </a:t>
            </a:r>
            <a:endParaRPr lang="da-DK" sz="1000" dirty="0">
              <a:solidFill>
                <a:srgbClr val="0000FF"/>
              </a:solidFill>
              <a:latin typeface="IBM Plex Sans"/>
            </a:endParaRPr>
          </a:p>
          <a:p>
            <a:endParaRPr lang="da-DK" sz="1000" b="1" dirty="0">
              <a:solidFill>
                <a:srgbClr val="0000FF"/>
              </a:solidFill>
              <a:effectLst/>
              <a:latin typeface="IBM Plex Sans" panose="020B0503050203000203" pitchFamily="34" charset="0"/>
            </a:endParaRPr>
          </a:p>
          <a:p>
            <a:endParaRPr lang="da-DK" sz="1000" b="1" dirty="0">
              <a:solidFill>
                <a:srgbClr val="0000FF"/>
              </a:solidFill>
              <a:latin typeface="IBM Plex Sans" panose="020B0503050203000203" pitchFamily="34" charset="0"/>
            </a:endParaRPr>
          </a:p>
          <a:p>
            <a:r>
              <a:rPr lang="da-DK" sz="1000" b="1" dirty="0">
                <a:solidFill>
                  <a:srgbClr val="0000FF"/>
                </a:solidFill>
                <a:effectLst/>
                <a:latin typeface="IBM Plex Sans"/>
              </a:rPr>
              <a:t>Opgørelse af nøgletal</a:t>
            </a:r>
            <a:endParaRPr lang="da-DK" sz="1000" dirty="0">
              <a:solidFill>
                <a:srgbClr val="0000FF"/>
              </a:solidFill>
              <a:effectLst/>
              <a:latin typeface="IBM Plex Sans"/>
            </a:endParaRPr>
          </a:p>
          <a:p>
            <a:r>
              <a:rPr lang="da-DK" sz="1000" dirty="0">
                <a:solidFill>
                  <a:srgbClr val="0000FF"/>
                </a:solidFill>
                <a:latin typeface="IBM Plex Sans"/>
              </a:rPr>
              <a:t>Som udgangspunkt bør du opgøre alle 21 nøgletal fra Idékataloget og kun udelade nøgletal, hvis det ikke er relevant for din type virksomhed, eller at du har særlige dataudfordringe</a:t>
            </a:r>
            <a:r>
              <a:rPr lang="da-DK" sz="1000" dirty="0">
                <a:solidFill>
                  <a:srgbClr val="0000FF"/>
                </a:solidFill>
                <a:ea typeface="+mn-lt"/>
                <a:cs typeface="+mn-lt"/>
              </a:rPr>
              <a:t>r. </a:t>
            </a:r>
            <a:endParaRPr lang="da-DK" dirty="0">
              <a:ea typeface="+mn-lt"/>
              <a:cs typeface="+mn-lt"/>
            </a:endParaRPr>
          </a:p>
          <a:p>
            <a:pPr>
              <a:lnSpc>
                <a:spcPct val="120000"/>
              </a:lnSpc>
            </a:pPr>
            <a:endParaRPr lang="da-DK" sz="1000" dirty="0">
              <a:solidFill>
                <a:srgbClr val="0000FF"/>
              </a:solidFill>
              <a:latin typeface="IBM Plex Sans" panose="020B0503050203000203" pitchFamily="34" charset="0"/>
            </a:endParaRPr>
          </a:p>
          <a:p>
            <a:pPr>
              <a:lnSpc>
                <a:spcPct val="120000"/>
              </a:lnSpc>
            </a:pPr>
            <a:r>
              <a:rPr lang="da-DK" sz="1000" dirty="0">
                <a:solidFill>
                  <a:srgbClr val="0000FF"/>
                </a:solidFill>
                <a:latin typeface="IBM Plex Sans"/>
              </a:rPr>
              <a:t>Nøgletallene, der hører under E (dvs. vedr. klima og miljø) kan du få hjælp til at opgøre  gennem Klimakompasset.</a:t>
            </a:r>
          </a:p>
          <a:p>
            <a:pPr>
              <a:lnSpc>
                <a:spcPct val="120000"/>
              </a:lnSpc>
            </a:pPr>
            <a:endParaRPr lang="da-DK" sz="1000" dirty="0">
              <a:solidFill>
                <a:srgbClr val="0000FF"/>
              </a:solidFill>
              <a:latin typeface="IBM Plex Sans" panose="020B0503050203000203" pitchFamily="34" charset="0"/>
            </a:endParaRPr>
          </a:p>
          <a:p>
            <a:pPr>
              <a:lnSpc>
                <a:spcPct val="120000"/>
              </a:lnSpc>
            </a:pPr>
            <a:r>
              <a:rPr lang="da-DK" sz="1000" dirty="0">
                <a:solidFill>
                  <a:srgbClr val="0000FF"/>
                </a:solidFill>
                <a:latin typeface="IBM Plex Sans"/>
              </a:rPr>
              <a:t>Opgørelsen af din virksomheds  S (sociale) og G (ledelsesmæssige) nøgletal kræver, at du og din virksomhed selv indsamler den relevante data og foretager beregningerne. </a:t>
            </a:r>
          </a:p>
          <a:p>
            <a:pPr>
              <a:lnSpc>
                <a:spcPct val="120000"/>
              </a:lnSpc>
            </a:pPr>
            <a:endParaRPr lang="da-DK" sz="1000" dirty="0">
              <a:solidFill>
                <a:srgbClr val="0000FF"/>
              </a:solidFill>
              <a:latin typeface="IBM Plex Sans" panose="020B0503050203000203" pitchFamily="34" charset="0"/>
            </a:endParaRPr>
          </a:p>
          <a:p>
            <a:pPr>
              <a:lnSpc>
                <a:spcPct val="120000"/>
              </a:lnSpc>
            </a:pPr>
            <a:r>
              <a:rPr lang="da-DK" sz="1000" dirty="0">
                <a:solidFill>
                  <a:srgbClr val="0000FF"/>
                </a:solidFill>
                <a:latin typeface="IBM Plex Sans"/>
              </a:rPr>
              <a:t>Du kan finde beregningsmetoder for alle nøgletallene i skabelonen på s. 12. </a:t>
            </a:r>
          </a:p>
          <a:p>
            <a:pPr marL="171450" indent="-171450">
              <a:buFont typeface="Arial"/>
              <a:buChar char="•"/>
            </a:pPr>
            <a:endParaRPr lang="da-DK" sz="1000" dirty="0">
              <a:solidFill>
                <a:srgbClr val="0000FF"/>
              </a:solidFill>
              <a:effectLst/>
              <a:latin typeface="IBM Plex Sans" panose="020B0503050203000203" pitchFamily="34" charset="0"/>
            </a:endParaRPr>
          </a:p>
          <a:p>
            <a:pPr>
              <a:lnSpc>
                <a:spcPct val="120000"/>
              </a:lnSpc>
            </a:pPr>
            <a:r>
              <a:rPr lang="da-DK" sz="1000" b="1" dirty="0">
                <a:solidFill>
                  <a:srgbClr val="0000FF"/>
                </a:solidFill>
                <a:effectLst/>
                <a:latin typeface="IBM Plex Sans"/>
              </a:rPr>
              <a:t>Principper for opgørelse af ESG-nøgletal</a:t>
            </a:r>
            <a:endParaRPr lang="da-DK" sz="1000" dirty="0">
              <a:solidFill>
                <a:srgbClr val="0000FF"/>
              </a:solidFill>
              <a:effectLst/>
              <a:latin typeface="IBM Plex Sans"/>
            </a:endParaRPr>
          </a:p>
          <a:p>
            <a:pPr>
              <a:lnSpc>
                <a:spcPct val="120000"/>
              </a:lnSpc>
            </a:pPr>
            <a:r>
              <a:rPr lang="da-DK" sz="1000" dirty="0">
                <a:solidFill>
                  <a:srgbClr val="0000FF"/>
                </a:solidFill>
                <a:effectLst/>
                <a:latin typeface="IBM Plex Sans"/>
              </a:rPr>
              <a:t>Når du opgør din virksomheds ESG-nøgletal, </a:t>
            </a:r>
            <a:r>
              <a:rPr lang="da-DK" sz="1000" dirty="0">
                <a:solidFill>
                  <a:srgbClr val="0000FF"/>
                </a:solidFill>
                <a:latin typeface="IBM Plex Sans"/>
              </a:rPr>
              <a:t>bør </a:t>
            </a:r>
            <a:r>
              <a:rPr lang="da-DK" sz="1000" dirty="0">
                <a:solidFill>
                  <a:srgbClr val="0000FF"/>
                </a:solidFill>
                <a:effectLst/>
                <a:latin typeface="IBM Plex Sans"/>
              </a:rPr>
              <a:t>du følge nedenstående principper:</a:t>
            </a:r>
          </a:p>
          <a:p>
            <a:pPr>
              <a:lnSpc>
                <a:spcPct val="120000"/>
              </a:lnSpc>
            </a:pPr>
            <a:r>
              <a:rPr lang="da-DK" sz="1000" i="1" dirty="0">
                <a:solidFill>
                  <a:srgbClr val="0000FF"/>
                </a:solidFill>
                <a:effectLst/>
                <a:latin typeface="IBM Plex Sans"/>
              </a:rPr>
              <a:t>Åbenhed</a:t>
            </a:r>
          </a:p>
          <a:p>
            <a:pPr>
              <a:lnSpc>
                <a:spcPct val="120000"/>
              </a:lnSpc>
            </a:pPr>
            <a:r>
              <a:rPr lang="da-DK" sz="1000" dirty="0">
                <a:solidFill>
                  <a:srgbClr val="0000FF"/>
                </a:solidFill>
                <a:effectLst/>
                <a:latin typeface="IBM Plex Sans"/>
              </a:rPr>
              <a:t>Du bør offentliggøre klar og tilstrækkelig information, så læseren kan bedømme troværdigheden af de opgjorte nøgletal. Det er også vigtigt, at du er åben i forhold til at beskrive </a:t>
            </a:r>
            <a:r>
              <a:rPr lang="da-DK" sz="1000" dirty="0">
                <a:solidFill>
                  <a:srgbClr val="0000FF"/>
                </a:solidFill>
                <a:latin typeface="IBM Plex Sans"/>
              </a:rPr>
              <a:t>indsatser</a:t>
            </a:r>
            <a:r>
              <a:rPr lang="da-DK" sz="1000" dirty="0">
                <a:solidFill>
                  <a:srgbClr val="0000FF"/>
                </a:solidFill>
                <a:effectLst/>
                <a:latin typeface="IBM Plex Sans"/>
              </a:rPr>
              <a:t>, som ikke lykkedes, eller som du ikke er nået helt i mål med.</a:t>
            </a:r>
          </a:p>
          <a:p>
            <a:pPr>
              <a:lnSpc>
                <a:spcPct val="120000"/>
              </a:lnSpc>
            </a:pPr>
            <a:endParaRPr lang="da-DK" sz="1000" i="1" dirty="0">
              <a:solidFill>
                <a:srgbClr val="0000FF"/>
              </a:solidFill>
              <a:effectLst/>
              <a:latin typeface="IBM Plex Sans" panose="020B0503050203000203" pitchFamily="34" charset="0"/>
            </a:endParaRPr>
          </a:p>
          <a:p>
            <a:pPr>
              <a:lnSpc>
                <a:spcPct val="120000"/>
              </a:lnSpc>
            </a:pPr>
            <a:r>
              <a:rPr lang="da-DK" sz="1000" i="1" dirty="0">
                <a:solidFill>
                  <a:srgbClr val="0000FF"/>
                </a:solidFill>
                <a:effectLst/>
                <a:latin typeface="IBM Plex Sans"/>
              </a:rPr>
              <a:t>Konsistens</a:t>
            </a:r>
          </a:p>
          <a:p>
            <a:pPr>
              <a:lnSpc>
                <a:spcPct val="120000"/>
              </a:lnSpc>
            </a:pPr>
            <a:r>
              <a:rPr lang="da-DK" sz="1000" dirty="0">
                <a:solidFill>
                  <a:srgbClr val="0000FF"/>
                </a:solidFill>
                <a:effectLst/>
                <a:latin typeface="IBM Plex Sans"/>
              </a:rPr>
              <a:t>Du bør anvende data og antagelser, der gør det muligt at opgøre nøgletallene på samme måde </a:t>
            </a:r>
            <a:r>
              <a:rPr lang="da-DK" sz="1000" dirty="0">
                <a:solidFill>
                  <a:srgbClr val="0000FF"/>
                </a:solidFill>
                <a:latin typeface="IBM Plex Sans"/>
              </a:rPr>
              <a:t>hvert </a:t>
            </a:r>
            <a:r>
              <a:rPr lang="da-DK" sz="1000" dirty="0">
                <a:solidFill>
                  <a:srgbClr val="0000FF"/>
                </a:solidFill>
                <a:effectLst/>
                <a:latin typeface="IBM Plex Sans"/>
              </a:rPr>
              <a:t>år. Hvis du ændrer i dine datakilder eller antagelser, bør du gøre opmærksom på dette i rapporten og beskrive, hvilken betydning ændringen har for dine nøgletal.</a:t>
            </a:r>
          </a:p>
          <a:p>
            <a:pPr>
              <a:lnSpc>
                <a:spcPct val="120000"/>
              </a:lnSpc>
            </a:pPr>
            <a:endParaRPr lang="da-DK" sz="1000" i="1" dirty="0">
              <a:solidFill>
                <a:srgbClr val="0000FF"/>
              </a:solidFill>
              <a:effectLst/>
              <a:latin typeface="IBM Plex Sans" panose="020B0503050203000203" pitchFamily="34" charset="0"/>
            </a:endParaRPr>
          </a:p>
          <a:p>
            <a:pPr>
              <a:lnSpc>
                <a:spcPct val="120000"/>
              </a:lnSpc>
            </a:pPr>
            <a:r>
              <a:rPr lang="da-DK" sz="1000" i="1" dirty="0">
                <a:solidFill>
                  <a:srgbClr val="0000FF"/>
                </a:solidFill>
                <a:effectLst/>
                <a:latin typeface="IBM Plex Sans"/>
              </a:rPr>
              <a:t>Nøjagtighed</a:t>
            </a:r>
          </a:p>
          <a:p>
            <a:pPr>
              <a:lnSpc>
                <a:spcPct val="120000"/>
              </a:lnSpc>
            </a:pPr>
            <a:r>
              <a:rPr lang="da-DK" sz="1000" dirty="0">
                <a:solidFill>
                  <a:srgbClr val="0000FF"/>
                </a:solidFill>
                <a:effectLst/>
                <a:latin typeface="IBM Plex Sans"/>
              </a:rPr>
              <a:t>Det er umuligt at få perfekte data, men du bør sigte efter, at data er så nøjagtigt som muligt. I tilfælde af usikkerhed bør du gøre brug af de mest konservative antagelser, så du fx ikke underestimerer din virksomheds </a:t>
            </a:r>
            <a:r>
              <a:rPr lang="da-DK" sz="1000" dirty="0">
                <a:solidFill>
                  <a:srgbClr val="0000FF"/>
                </a:solidFill>
                <a:latin typeface="IBM Plex Sans"/>
              </a:rPr>
              <a:t>CO</a:t>
            </a:r>
            <a:r>
              <a:rPr lang="da-DK" sz="1000" baseline="-25000" dirty="0">
                <a:solidFill>
                  <a:srgbClr val="0000FF"/>
                </a:solidFill>
                <a:latin typeface="IBM Plex Sans"/>
              </a:rPr>
              <a:t>2</a:t>
            </a:r>
            <a:r>
              <a:rPr lang="da-DK" sz="1000" dirty="0">
                <a:solidFill>
                  <a:srgbClr val="0000FF"/>
                </a:solidFill>
                <a:effectLst/>
                <a:latin typeface="IBM Plex Sans"/>
              </a:rPr>
              <a:t>-udledninger.</a:t>
            </a:r>
          </a:p>
          <a:p>
            <a:pPr>
              <a:lnSpc>
                <a:spcPct val="120000"/>
              </a:lnSpc>
            </a:pPr>
            <a:endParaRPr lang="da-DK" sz="1000" i="1" dirty="0">
              <a:solidFill>
                <a:srgbClr val="0000FF"/>
              </a:solidFill>
              <a:effectLst/>
              <a:latin typeface="IBM Plex Sans" panose="020B0503050203000203" pitchFamily="34" charset="0"/>
            </a:endParaRPr>
          </a:p>
          <a:p>
            <a:pPr>
              <a:lnSpc>
                <a:spcPct val="120000"/>
              </a:lnSpc>
            </a:pPr>
            <a:endParaRPr lang="da-DK" sz="1000" i="1" dirty="0">
              <a:solidFill>
                <a:srgbClr val="0000FF"/>
              </a:solidFill>
              <a:latin typeface="IBM Plex Sans" panose="020B0503050203000203" pitchFamily="34" charset="0"/>
            </a:endParaRPr>
          </a:p>
          <a:p>
            <a:pPr>
              <a:lnSpc>
                <a:spcPct val="120000"/>
              </a:lnSpc>
            </a:pPr>
            <a:r>
              <a:rPr lang="da-DK" sz="1000" b="1" i="1" dirty="0">
                <a:latin typeface="Segoe UI"/>
                <a:cs typeface="Segoe UI"/>
              </a:rPr>
              <a:t>NB. Teksten skrevet i </a:t>
            </a:r>
            <a:r>
              <a:rPr lang="da-DK" sz="1000" b="1" i="1" dirty="0">
                <a:solidFill>
                  <a:srgbClr val="0000FF"/>
                </a:solidFill>
                <a:latin typeface="Segoe UI"/>
                <a:cs typeface="Segoe UI"/>
              </a:rPr>
              <a:t>BLÅ</a:t>
            </a:r>
            <a:r>
              <a:rPr lang="da-DK" sz="1000" b="1" i="1" dirty="0">
                <a:latin typeface="Segoe UI"/>
                <a:cs typeface="Segoe UI"/>
              </a:rPr>
              <a:t> og </a:t>
            </a:r>
            <a:r>
              <a:rPr lang="da-DK" sz="1000" b="1" i="1" dirty="0">
                <a:solidFill>
                  <a:srgbClr val="FFFF99"/>
                </a:solidFill>
                <a:highlight>
                  <a:srgbClr val="1B4529"/>
                </a:highlight>
                <a:latin typeface="Segoe UI"/>
                <a:cs typeface="Segoe UI"/>
              </a:rPr>
              <a:t>GUL</a:t>
            </a:r>
            <a:r>
              <a:rPr lang="da-DK" sz="1000" b="1" i="1" dirty="0">
                <a:latin typeface="Segoe UI"/>
                <a:cs typeface="Segoe UI"/>
              </a:rPr>
              <a:t> er blot hjælpetekst, som kan guide dig og din virksomhed igennem udfyldelse af skabelonen, og skal ikke indgå i den endelige opgørelse. </a:t>
            </a:r>
          </a:p>
          <a:p>
            <a:pPr>
              <a:lnSpc>
                <a:spcPct val="120000"/>
              </a:lnSpc>
            </a:pPr>
            <a:endParaRPr lang="da-DK" sz="1000" b="1" i="1" dirty="0">
              <a:solidFill>
                <a:srgbClr val="000000"/>
              </a:solidFill>
              <a:effectLst/>
              <a:latin typeface="Segoe UI"/>
              <a:cs typeface="Segoe UI"/>
            </a:endParaRPr>
          </a:p>
          <a:p>
            <a:pPr>
              <a:lnSpc>
                <a:spcPct val="120000"/>
              </a:lnSpc>
            </a:pPr>
            <a:endParaRPr lang="da-DK" sz="1000" b="1" i="1" dirty="0">
              <a:solidFill>
                <a:srgbClr val="000000"/>
              </a:solidFill>
              <a:latin typeface="Segoe UI"/>
              <a:cs typeface="Segoe UI"/>
            </a:endParaRPr>
          </a:p>
          <a:p>
            <a:pPr>
              <a:lnSpc>
                <a:spcPct val="120000"/>
              </a:lnSpc>
            </a:pPr>
            <a:endParaRPr lang="da-DK" sz="1000" b="1" i="1" dirty="0">
              <a:solidFill>
                <a:srgbClr val="000000"/>
              </a:solidFill>
              <a:latin typeface="Segoe UI"/>
              <a:cs typeface="Segoe UI"/>
            </a:endParaRPr>
          </a:p>
          <a:p>
            <a:pPr>
              <a:lnSpc>
                <a:spcPct val="120000"/>
              </a:lnSpc>
            </a:pPr>
            <a:endParaRPr lang="da-DK" sz="1000" b="1" i="1" dirty="0">
              <a:solidFill>
                <a:srgbClr val="000000"/>
              </a:solidFill>
              <a:latin typeface="Segoe UI"/>
              <a:cs typeface="Segoe UI"/>
            </a:endParaRPr>
          </a:p>
          <a:p>
            <a:pPr>
              <a:lnSpc>
                <a:spcPct val="120000"/>
              </a:lnSpc>
            </a:pPr>
            <a:endParaRPr lang="da-DK" sz="1000" b="1" i="1" dirty="0">
              <a:solidFill>
                <a:srgbClr val="000000"/>
              </a:solidFill>
              <a:latin typeface="Segoe UI"/>
              <a:cs typeface="Segoe UI"/>
            </a:endParaRPr>
          </a:p>
          <a:p>
            <a:pPr>
              <a:lnSpc>
                <a:spcPct val="120000"/>
              </a:lnSpc>
            </a:pPr>
            <a:endParaRPr lang="da-DK" sz="1000" i="1" dirty="0">
              <a:solidFill>
                <a:schemeClr val="bg1">
                  <a:lumMod val="75000"/>
                </a:schemeClr>
              </a:solidFill>
              <a:latin typeface="Segoe UI"/>
              <a:cs typeface="Segoe UI"/>
            </a:endParaRPr>
          </a:p>
          <a:p>
            <a:pPr>
              <a:lnSpc>
                <a:spcPct val="120000"/>
              </a:lnSpc>
            </a:pPr>
            <a:r>
              <a:rPr lang="da-DK" sz="1000" i="1" dirty="0">
                <a:solidFill>
                  <a:schemeClr val="bg1">
                    <a:lumMod val="75000"/>
                  </a:schemeClr>
                </a:solidFill>
                <a:latin typeface="Segoe UI"/>
                <a:cs typeface="Segoe UI"/>
              </a:rPr>
              <a:t>Denne skabelon er hentet på Virksomhedsguiden</a:t>
            </a:r>
          </a:p>
          <a:p>
            <a:pPr>
              <a:lnSpc>
                <a:spcPct val="120000"/>
              </a:lnSpc>
            </a:pPr>
            <a:endParaRPr lang="da-DK" sz="1000" i="1" dirty="0">
              <a:solidFill>
                <a:srgbClr val="0000FF"/>
              </a:solidFill>
              <a:latin typeface="IBM Plex Sans" panose="020B0503050203000203" pitchFamily="34" charset="0"/>
            </a:endParaRPr>
          </a:p>
        </p:txBody>
      </p:sp>
      <p:sp>
        <p:nvSpPr>
          <p:cNvPr id="5" name="Pladsholder til slidenummer 4">
            <a:extLst>
              <a:ext uri="{FF2B5EF4-FFF2-40B4-BE49-F238E27FC236}">
                <a16:creationId xmlns:a16="http://schemas.microsoft.com/office/drawing/2014/main" id="{F4B46723-5F00-B78C-3A27-E1DDCCC7D1F2}"/>
              </a:ext>
            </a:extLst>
          </p:cNvPr>
          <p:cNvSpPr>
            <a:spLocks noGrp="1"/>
          </p:cNvSpPr>
          <p:nvPr>
            <p:ph type="sldNum" sz="quarter" idx="12"/>
          </p:nvPr>
        </p:nvSpPr>
        <p:spPr/>
        <p:txBody>
          <a:bodyPr/>
          <a:lstStyle/>
          <a:p>
            <a:fld id="{5A0D23CF-C5A3-5445-819D-C647D180BB4B}" type="slidenum">
              <a:rPr lang="da-DK" smtClean="0"/>
              <a:pPr/>
              <a:t>1</a:t>
            </a:fld>
            <a:endParaRPr lang="da-DK" dirty="0"/>
          </a:p>
        </p:txBody>
      </p:sp>
    </p:spTree>
    <p:extLst>
      <p:ext uri="{BB962C8B-B14F-4D97-AF65-F5344CB8AC3E}">
        <p14:creationId xmlns:p14="http://schemas.microsoft.com/office/powerpoint/2010/main" val="668488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123F457D-B7A9-0394-5134-968F2028FAD7}"/>
              </a:ext>
            </a:extLst>
          </p:cNvPr>
          <p:cNvSpPr>
            <a:spLocks noGrp="1"/>
          </p:cNvSpPr>
          <p:nvPr>
            <p:ph type="sldNum" sz="quarter" idx="13"/>
          </p:nvPr>
        </p:nvSpPr>
        <p:spPr/>
        <p:txBody>
          <a:bodyPr/>
          <a:lstStyle/>
          <a:p>
            <a:fld id="{5A0D23CF-C5A3-5445-819D-C647D180BB4B}" type="slidenum">
              <a:rPr lang="da-DK" smtClean="0"/>
              <a:pPr/>
              <a:t>10</a:t>
            </a:fld>
            <a:endParaRPr lang="da-DK"/>
          </a:p>
        </p:txBody>
      </p:sp>
      <p:sp>
        <p:nvSpPr>
          <p:cNvPr id="2" name="Titel 1">
            <a:extLst>
              <a:ext uri="{FF2B5EF4-FFF2-40B4-BE49-F238E27FC236}">
                <a16:creationId xmlns:a16="http://schemas.microsoft.com/office/drawing/2014/main" id="{8821E94D-1EE9-3AE8-6DE1-2C2855954F9B}"/>
              </a:ext>
            </a:extLst>
          </p:cNvPr>
          <p:cNvSpPr>
            <a:spLocks noGrp="1"/>
          </p:cNvSpPr>
          <p:nvPr>
            <p:ph type="title"/>
          </p:nvPr>
        </p:nvSpPr>
        <p:spPr/>
        <p:txBody>
          <a:bodyPr>
            <a:normAutofit/>
          </a:bodyPr>
          <a:lstStyle/>
          <a:p>
            <a:r>
              <a:rPr lang="da-DK" sz="2000" b="1">
                <a:solidFill>
                  <a:srgbClr val="014625"/>
                </a:solidFill>
                <a:effectLst/>
                <a:latin typeface="IBM Plex Sans" panose="020B0503050203000203" pitchFamily="34" charset="0"/>
              </a:rPr>
              <a:t>I dybden med G-nøgletal </a:t>
            </a:r>
            <a:endParaRPr lang="da-DK"/>
          </a:p>
        </p:txBody>
      </p:sp>
      <p:sp>
        <p:nvSpPr>
          <p:cNvPr id="9" name="Pladsholder til tekst 8">
            <a:extLst>
              <a:ext uri="{FF2B5EF4-FFF2-40B4-BE49-F238E27FC236}">
                <a16:creationId xmlns:a16="http://schemas.microsoft.com/office/drawing/2014/main" id="{5AF924F4-6498-4594-F16D-4DDB800D3EE3}"/>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da-DK"/>
          </a:p>
        </p:txBody>
      </p:sp>
      <p:sp>
        <p:nvSpPr>
          <p:cNvPr id="6" name="Tekstfelt 5">
            <a:extLst>
              <a:ext uri="{FF2B5EF4-FFF2-40B4-BE49-F238E27FC236}">
                <a16:creationId xmlns:a16="http://schemas.microsoft.com/office/drawing/2014/main" id="{EE31EC9D-54AC-CF3D-9A3F-2F9388CC871D}"/>
              </a:ext>
            </a:extLst>
          </p:cNvPr>
          <p:cNvSpPr txBox="1"/>
          <p:nvPr/>
        </p:nvSpPr>
        <p:spPr>
          <a:xfrm>
            <a:off x="5059002" y="1482163"/>
            <a:ext cx="5876544" cy="3200876"/>
          </a:xfrm>
          <a:prstGeom prst="rect">
            <a:avLst/>
          </a:prstGeom>
          <a:noFill/>
        </p:spPr>
        <p:txBody>
          <a:bodyPr wrap="square" lIns="0" tIns="45720" rIns="91440" bIns="45720" anchor="t">
            <a:spAutoFit/>
          </a:bodyPr>
          <a:lstStyle/>
          <a:p>
            <a:pPr>
              <a:lnSpc>
                <a:spcPct val="120000"/>
              </a:lnSpc>
            </a:pPr>
            <a:r>
              <a:rPr lang="da-DK" sz="1000" dirty="0">
                <a:solidFill>
                  <a:srgbClr val="0000FF"/>
                </a:solidFill>
                <a:latin typeface="IBM Plex Sans"/>
              </a:rPr>
              <a:t>Oversigten over opgørelsen af dine ESG-nøgletal bør ikke stå alene. Du kan derfor med fordel forholde dig konkret til de forskellige nøgletal. Indholdet i dette afsnit afhænger af hvad opgørelsen af ESG-nøgletal viser, men du kan fx beskrive:</a:t>
            </a:r>
          </a:p>
          <a:p>
            <a:pPr>
              <a:lnSpc>
                <a:spcPct val="120000"/>
              </a:lnSpc>
            </a:pPr>
            <a:endParaRPr lang="da-DK" sz="1000" dirty="0">
              <a:solidFill>
                <a:srgbClr val="181818"/>
              </a:solidFill>
              <a:effectLst/>
              <a:latin typeface="IBM Plex Sans" panose="020B0503050203000203" pitchFamily="34" charset="0"/>
            </a:endParaRPr>
          </a:p>
          <a:p>
            <a:pPr>
              <a:lnSpc>
                <a:spcPct val="120000"/>
              </a:lnSpc>
            </a:pPr>
            <a:r>
              <a:rPr lang="da-DK" sz="1000" b="1" dirty="0">
                <a:effectLst/>
                <a:latin typeface="IBM Plex Sans"/>
              </a:rPr>
              <a:t>Lønforskel mellem CEO og medarbejdere</a:t>
            </a:r>
          </a:p>
          <a:p>
            <a:pPr marL="171450" indent="-171450">
              <a:lnSpc>
                <a:spcPct val="120000"/>
              </a:lnSpc>
              <a:buFont typeface="Arial" panose="020B0604020202020204" pitchFamily="34" charset="0"/>
              <a:buChar char="•"/>
            </a:pPr>
            <a:r>
              <a:rPr lang="da-DK" sz="1000" dirty="0">
                <a:solidFill>
                  <a:srgbClr val="0000FF"/>
                </a:solidFill>
                <a:latin typeface="IBM Plex Sans"/>
              </a:rPr>
              <a:t>Hvad viser opgørelsen om lønforskellen mellem CEO og medarbejdere?</a:t>
            </a:r>
          </a:p>
          <a:p>
            <a:pPr marL="171450" indent="-171450">
              <a:lnSpc>
                <a:spcPct val="120000"/>
              </a:lnSpc>
              <a:buFont typeface="Arial" panose="020B0604020202020204" pitchFamily="34" charset="0"/>
              <a:buChar char="•"/>
            </a:pPr>
            <a:r>
              <a:rPr lang="da-DK" sz="1000" dirty="0">
                <a:solidFill>
                  <a:srgbClr val="0000FF"/>
                </a:solidFill>
                <a:latin typeface="IBM Plex Sans"/>
              </a:rPr>
              <a:t>Er virksomheden tilfreds med niveauet for lønforskellen mellem CEO/medarbejder?</a:t>
            </a:r>
          </a:p>
          <a:p>
            <a:pPr marL="171450" indent="-171450">
              <a:lnSpc>
                <a:spcPct val="120000"/>
              </a:lnSpc>
              <a:buFont typeface="Arial" panose="020B0604020202020204" pitchFamily="34" charset="0"/>
              <a:buChar char="•"/>
            </a:pPr>
            <a:r>
              <a:rPr lang="da-DK" sz="1000" dirty="0">
                <a:solidFill>
                  <a:srgbClr val="0000FF"/>
                </a:solidFill>
                <a:latin typeface="IBM Plex Sans"/>
              </a:rPr>
              <a:t>Har der været en positiv/negativ udvikling?</a:t>
            </a:r>
          </a:p>
          <a:p>
            <a:pPr marL="171450" indent="-171450">
              <a:lnSpc>
                <a:spcPct val="120000"/>
              </a:lnSpc>
              <a:buFont typeface="Arial" panose="020B0604020202020204" pitchFamily="34" charset="0"/>
              <a:buChar char="•"/>
            </a:pPr>
            <a:r>
              <a:rPr lang="da-DK" sz="1000" dirty="0">
                <a:solidFill>
                  <a:srgbClr val="0000FF"/>
                </a:solidFill>
                <a:latin typeface="IBM Plex Sans"/>
              </a:rPr>
              <a:t>Giver opgørelsen anledning til nye tiltag?</a:t>
            </a:r>
          </a:p>
          <a:p>
            <a:pPr>
              <a:lnSpc>
                <a:spcPct val="120000"/>
              </a:lnSpc>
            </a:pPr>
            <a:endParaRPr lang="da-DK" sz="1000" dirty="0">
              <a:effectLst/>
              <a:latin typeface="IBM Plex Sans" panose="020B0503050203000203" pitchFamily="34" charset="0"/>
            </a:endParaRPr>
          </a:p>
          <a:p>
            <a:pPr>
              <a:lnSpc>
                <a:spcPct val="120000"/>
              </a:lnSpc>
            </a:pPr>
            <a:r>
              <a:rPr lang="da-DK" sz="1000" b="1" dirty="0">
                <a:effectLst/>
                <a:latin typeface="IBM Plex Sans"/>
              </a:rPr>
              <a:t>Lønforskel mellem køn</a:t>
            </a:r>
          </a:p>
          <a:p>
            <a:pPr marL="171450" indent="-171450">
              <a:lnSpc>
                <a:spcPct val="120000"/>
              </a:lnSpc>
              <a:buFont typeface="Arial" panose="020B0604020202020204" pitchFamily="34" charset="0"/>
              <a:buChar char="•"/>
            </a:pPr>
            <a:r>
              <a:rPr lang="da-DK" sz="1000" dirty="0">
                <a:solidFill>
                  <a:srgbClr val="0000FF"/>
                </a:solidFill>
                <a:latin typeface="IBM Plex Sans"/>
              </a:rPr>
              <a:t>Er der lønforskel mellem kønnene i virksomheden? Hvis ja, hvad skyldes dette?</a:t>
            </a:r>
          </a:p>
          <a:p>
            <a:pPr marL="171450" indent="-171450">
              <a:lnSpc>
                <a:spcPct val="120000"/>
              </a:lnSpc>
              <a:buFont typeface="Arial" panose="020B0604020202020204" pitchFamily="34" charset="0"/>
              <a:buChar char="•"/>
            </a:pPr>
            <a:r>
              <a:rPr lang="da-DK" sz="1000" dirty="0">
                <a:solidFill>
                  <a:srgbClr val="0000FF"/>
                </a:solidFill>
                <a:latin typeface="IBM Plex Sans"/>
              </a:rPr>
              <a:t>Har der været en positiv/negativ udvikling?</a:t>
            </a:r>
          </a:p>
          <a:p>
            <a:pPr marL="171450" indent="-171450">
              <a:lnSpc>
                <a:spcPct val="120000"/>
              </a:lnSpc>
              <a:buFont typeface="Arial" panose="020B0604020202020204" pitchFamily="34" charset="0"/>
              <a:buChar char="•"/>
            </a:pPr>
            <a:r>
              <a:rPr lang="da-DK" sz="1000" dirty="0">
                <a:solidFill>
                  <a:srgbClr val="0000FF"/>
                </a:solidFill>
                <a:latin typeface="IBM Plex Sans"/>
              </a:rPr>
              <a:t>Kommer din virksomhed til at iværksætte tiltag for at sikre ligeløn mellem kønnene?</a:t>
            </a:r>
          </a:p>
          <a:p>
            <a:br>
              <a:rPr lang="da-DK" sz="1200" dirty="0">
                <a:effectLst/>
                <a:latin typeface="Helvetica" pitchFamily="2" charset="0"/>
              </a:rPr>
            </a:br>
            <a:endParaRPr lang="da-DK" sz="1200" dirty="0">
              <a:effectLst/>
              <a:latin typeface="Helvetica" pitchFamily="2" charset="0"/>
            </a:endParaRPr>
          </a:p>
          <a:p>
            <a:r>
              <a:rPr lang="da-DK" sz="1200" dirty="0">
                <a:solidFill>
                  <a:srgbClr val="FFFFFF"/>
                </a:solidFill>
                <a:effectLst/>
                <a:latin typeface="Helvetica"/>
                <a:cs typeface="Helvetica"/>
              </a:rPr>
              <a:t>3 </a:t>
            </a:r>
          </a:p>
        </p:txBody>
      </p:sp>
      <p:pic>
        <p:nvPicPr>
          <p:cNvPr id="3" name="Billede 2">
            <a:extLst>
              <a:ext uri="{FF2B5EF4-FFF2-40B4-BE49-F238E27FC236}">
                <a16:creationId xmlns:a16="http://schemas.microsoft.com/office/drawing/2014/main" id="{123777CE-D086-9CB1-8785-20649FEE1753}"/>
              </a:ext>
              <a:ext uri="{C183D7F6-B498-43B3-948B-1728B52AA6E4}">
                <adec:decorative xmlns:adec="http://schemas.microsoft.com/office/drawing/2017/decorative" val="1"/>
              </a:ext>
            </a:extLst>
          </p:cNvPr>
          <p:cNvPicPr>
            <a:picLocks noChangeAspect="1"/>
          </p:cNvPicPr>
          <p:nvPr/>
        </p:nvPicPr>
        <p:blipFill rotWithShape="1">
          <a:blip r:embed="rId2"/>
          <a:srcRect l="2329" r="44056" b="823"/>
          <a:stretch/>
        </p:blipFill>
        <p:spPr>
          <a:xfrm rot="16200000">
            <a:off x="-1314602" y="1314604"/>
            <a:ext cx="6858005" cy="4228800"/>
          </a:xfrm>
          <a:prstGeom prst="rect">
            <a:avLst/>
          </a:prstGeom>
        </p:spPr>
      </p:pic>
      <p:pic>
        <p:nvPicPr>
          <p:cNvPr id="5" name="Grafik 4">
            <a:extLst>
              <a:ext uri="{FF2B5EF4-FFF2-40B4-BE49-F238E27FC236}">
                <a16:creationId xmlns:a16="http://schemas.microsoft.com/office/drawing/2014/main" id="{41FA2A90-7C6B-0B96-14E1-62CAE3DE96C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1927" y="-1"/>
            <a:ext cx="2906784" cy="3518739"/>
          </a:xfrm>
          <a:prstGeom prst="rect">
            <a:avLst/>
          </a:prstGeom>
        </p:spPr>
      </p:pic>
    </p:spTree>
    <p:extLst>
      <p:ext uri="{BB962C8B-B14F-4D97-AF65-F5344CB8AC3E}">
        <p14:creationId xmlns:p14="http://schemas.microsoft.com/office/powerpoint/2010/main" val="826091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a:extLst>
              <a:ext uri="{FF2B5EF4-FFF2-40B4-BE49-F238E27FC236}">
                <a16:creationId xmlns:a16="http://schemas.microsoft.com/office/drawing/2014/main" id="{F2D5000E-81C0-E1CF-405A-1A50F625DB61}"/>
              </a:ext>
            </a:extLst>
          </p:cNvPr>
          <p:cNvSpPr>
            <a:spLocks noGrp="1"/>
          </p:cNvSpPr>
          <p:nvPr>
            <p:ph type="sldNum" sz="quarter" idx="12"/>
          </p:nvPr>
        </p:nvSpPr>
        <p:spPr/>
        <p:txBody>
          <a:bodyPr/>
          <a:lstStyle/>
          <a:p>
            <a:fld id="{5A0D23CF-C5A3-5445-819D-C647D180BB4B}" type="slidenum">
              <a:rPr lang="da-DK" smtClean="0"/>
              <a:pPr/>
              <a:t>11</a:t>
            </a:fld>
            <a:endParaRPr lang="da-DK"/>
          </a:p>
        </p:txBody>
      </p:sp>
      <p:sp>
        <p:nvSpPr>
          <p:cNvPr id="22" name="Titel 1">
            <a:extLst>
              <a:ext uri="{FF2B5EF4-FFF2-40B4-BE49-F238E27FC236}">
                <a16:creationId xmlns:a16="http://schemas.microsoft.com/office/drawing/2014/main" id="{9433FC30-56AD-958A-F2B9-03F2606219F7}"/>
              </a:ext>
            </a:extLst>
          </p:cNvPr>
          <p:cNvSpPr>
            <a:spLocks noGrp="1"/>
          </p:cNvSpPr>
          <p:nvPr>
            <p:ph type="title"/>
          </p:nvPr>
        </p:nvSpPr>
        <p:spPr>
          <a:xfrm>
            <a:off x="1260000" y="528349"/>
            <a:ext cx="9725500" cy="315912"/>
          </a:xfrm>
        </p:spPr>
        <p:txBody>
          <a:bodyPr/>
          <a:lstStyle/>
          <a:p>
            <a:r>
              <a:rPr lang="da-DK" dirty="0"/>
              <a:t>Opgørelsespraksis</a:t>
            </a:r>
          </a:p>
        </p:txBody>
      </p:sp>
      <p:sp>
        <p:nvSpPr>
          <p:cNvPr id="23" name="Pladsholder til indhold 2">
            <a:extLst>
              <a:ext uri="{FF2B5EF4-FFF2-40B4-BE49-F238E27FC236}">
                <a16:creationId xmlns:a16="http://schemas.microsoft.com/office/drawing/2014/main" id="{EF441C37-B8DB-F3EB-574D-AE330FDB5788}"/>
              </a:ext>
            </a:extLst>
          </p:cNvPr>
          <p:cNvSpPr>
            <a:spLocks noGrp="1"/>
          </p:cNvSpPr>
          <p:nvPr>
            <p:ph idx="1"/>
          </p:nvPr>
        </p:nvSpPr>
        <p:spPr>
          <a:xfrm>
            <a:off x="1260000" y="930522"/>
            <a:ext cx="9672000" cy="832436"/>
          </a:xfrm>
        </p:spPr>
        <p:txBody>
          <a:bodyPr>
            <a:normAutofit/>
          </a:bodyPr>
          <a:lstStyle/>
          <a:p>
            <a:pPr indent="0" fontAlgn="base">
              <a:lnSpc>
                <a:spcPct val="120000"/>
              </a:lnSpc>
              <a:buNone/>
            </a:pPr>
            <a:r>
              <a:rPr lang="da-DK" sz="1000" dirty="0">
                <a:solidFill>
                  <a:srgbClr val="0000FF"/>
                </a:solidFill>
              </a:rPr>
              <a:t>Det er vigtigt for ESG-opgørelsens troværdighed, at du fremlægger de beregningsmetoder, som du har brugt. Til det formål kan du tage udgangspunkt i nedenstående tabel, som giver en oversigt over beregningsmetoder til alle nøgletallene i Idékataloget. Hvis du udelader eller tilføjer nøgletal i din opgørelse eller vælger en anden beregningsmetode, skal det naturligvis justeres i tabellen.</a:t>
            </a:r>
            <a:endParaRPr lang="en-US" sz="1000" dirty="0">
              <a:solidFill>
                <a:srgbClr val="0000FF"/>
              </a:solidFill>
            </a:endParaRPr>
          </a:p>
        </p:txBody>
      </p:sp>
      <p:sp>
        <p:nvSpPr>
          <p:cNvPr id="17" name="Pladsholder til tekst 16">
            <a:extLst>
              <a:ext uri="{FF2B5EF4-FFF2-40B4-BE49-F238E27FC236}">
                <a16:creationId xmlns:a16="http://schemas.microsoft.com/office/drawing/2014/main" id="{E657F4DA-8AC9-D873-7A70-605A75142777}"/>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da-DK"/>
          </a:p>
        </p:txBody>
      </p:sp>
      <p:graphicFrame>
        <p:nvGraphicFramePr>
          <p:cNvPr id="2" name="Table 2">
            <a:extLst>
              <a:ext uri="{FF2B5EF4-FFF2-40B4-BE49-F238E27FC236}">
                <a16:creationId xmlns:a16="http://schemas.microsoft.com/office/drawing/2014/main" id="{868B1EEF-5D07-1E3F-883E-1B53BD5CD67B}"/>
              </a:ext>
            </a:extLst>
          </p:cNvPr>
          <p:cNvGraphicFramePr>
            <a:graphicFrameLocks noGrp="1"/>
          </p:cNvGraphicFramePr>
          <p:nvPr>
            <p:extLst>
              <p:ext uri="{D42A27DB-BD31-4B8C-83A1-F6EECF244321}">
                <p14:modId xmlns:p14="http://schemas.microsoft.com/office/powerpoint/2010/main" val="543261358"/>
              </p:ext>
            </p:extLst>
          </p:nvPr>
        </p:nvGraphicFramePr>
        <p:xfrm>
          <a:off x="1260000" y="1485770"/>
          <a:ext cx="9725500" cy="5040004"/>
        </p:xfrm>
        <a:graphic>
          <a:graphicData uri="http://schemas.openxmlformats.org/drawingml/2006/table">
            <a:tbl>
              <a:tblPr firstRow="1" bandRow="1">
                <a:tableStyleId>{5C22544A-7EE6-4342-B048-85BDC9FD1C3A}</a:tableStyleId>
              </a:tblPr>
              <a:tblGrid>
                <a:gridCol w="3387491">
                  <a:extLst>
                    <a:ext uri="{9D8B030D-6E8A-4147-A177-3AD203B41FA5}">
                      <a16:colId xmlns:a16="http://schemas.microsoft.com/office/drawing/2014/main" val="230502436"/>
                    </a:ext>
                  </a:extLst>
                </a:gridCol>
                <a:gridCol w="6338009">
                  <a:extLst>
                    <a:ext uri="{9D8B030D-6E8A-4147-A177-3AD203B41FA5}">
                      <a16:colId xmlns:a16="http://schemas.microsoft.com/office/drawing/2014/main" val="2437112525"/>
                    </a:ext>
                  </a:extLst>
                </a:gridCol>
              </a:tblGrid>
              <a:tr h="300933">
                <a:tc>
                  <a:txBody>
                    <a:bodyPr/>
                    <a:lstStyle/>
                    <a:p>
                      <a:pPr>
                        <a:lnSpc>
                          <a:spcPct val="150000"/>
                        </a:lnSpc>
                      </a:pPr>
                      <a:r>
                        <a:rPr lang="da-DK" sz="800" b="1" i="0" dirty="0">
                          <a:solidFill>
                            <a:schemeClr val="bg1"/>
                          </a:solidFill>
                          <a:effectLst/>
                          <a:latin typeface="IBM Plex Sans"/>
                        </a:rPr>
                        <a:t>ESG-nøgletal</a:t>
                      </a:r>
                    </a:p>
                  </a:txBody>
                  <a:tcPr marL="108000" marR="18886" marT="0" marB="0" anchor="ctr">
                    <a:lnL w="6350" cap="flat" cmpd="sng" algn="ctr">
                      <a:solidFill>
                        <a:srgbClr val="1B4529"/>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solidFill>
                      <a:srgbClr val="1B4529"/>
                    </a:solidFill>
                  </a:tcPr>
                </a:tc>
                <a:tc>
                  <a:txBody>
                    <a:bodyPr/>
                    <a:lstStyle/>
                    <a:p>
                      <a:pPr>
                        <a:lnSpc>
                          <a:spcPct val="150000"/>
                        </a:lnSpc>
                      </a:pPr>
                      <a:r>
                        <a:rPr lang="da-DK" sz="800" b="1" i="0" dirty="0">
                          <a:solidFill>
                            <a:schemeClr val="bg1"/>
                          </a:solidFill>
                          <a:effectLst/>
                          <a:latin typeface="IBM Plex Sans"/>
                        </a:rPr>
                        <a:t>Beregningsmetoder til opgørelse af ESG-nøgletal</a:t>
                      </a:r>
                    </a:p>
                  </a:txBody>
                  <a:tcPr marL="108000" marR="18886" marT="0" marB="0" anchor="ctr">
                    <a:lnL w="6350" cap="flat" cmpd="sng" algn="ctr">
                      <a:solidFill>
                        <a:schemeClr val="bg1"/>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solidFill>
                      <a:srgbClr val="1B4529"/>
                    </a:solidFill>
                  </a:tcPr>
                </a:tc>
                <a:extLst>
                  <a:ext uri="{0D108BD9-81ED-4DB2-BD59-A6C34878D82A}">
                    <a16:rowId xmlns:a16="http://schemas.microsoft.com/office/drawing/2014/main" val="1521301981"/>
                  </a:ext>
                </a:extLst>
              </a:tr>
              <a:tr h="206688">
                <a:tc>
                  <a:txBody>
                    <a:bodyPr/>
                    <a:lstStyle/>
                    <a:p>
                      <a:pPr>
                        <a:lnSpc>
                          <a:spcPct val="150000"/>
                        </a:lnSpc>
                      </a:pPr>
                      <a:r>
                        <a:rPr lang="da-DK" sz="800" b="1" i="0" dirty="0">
                          <a:solidFill>
                            <a:srgbClr val="181818"/>
                          </a:solidFill>
                          <a:effectLst/>
                          <a:latin typeface="IBM Plex Sans"/>
                        </a:rPr>
                        <a:t>Environment</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solidFill>
                      <a:srgbClr val="1B4529">
                        <a:alpha val="20000"/>
                      </a:srgbClr>
                    </a:solidFill>
                  </a:tcPr>
                </a:tc>
                <a:tc>
                  <a:txBody>
                    <a:bodyPr/>
                    <a:lstStyle/>
                    <a:p>
                      <a:pPr>
                        <a:lnSpc>
                          <a:spcPct val="150000"/>
                        </a:lnSpc>
                      </a:pPr>
                      <a:endParaRPr lang="da-DK" sz="800" b="0" i="0">
                        <a:latin typeface="IBM Plex Sans" panose="020B0503050203000203" pitchFamily="34" charset="0"/>
                      </a:endParaRPr>
                    </a:p>
                  </a:txBody>
                  <a:tcPr marL="108000" marR="36261" marT="18131" marB="18131">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solidFill>
                      <a:srgbClr val="1B4529">
                        <a:alpha val="20000"/>
                      </a:srgbClr>
                    </a:solidFill>
                  </a:tcPr>
                </a:tc>
                <a:extLst>
                  <a:ext uri="{0D108BD9-81ED-4DB2-BD59-A6C34878D82A}">
                    <a16:rowId xmlns:a16="http://schemas.microsoft.com/office/drawing/2014/main" val="298713925"/>
                  </a:ext>
                </a:extLst>
              </a:tr>
              <a:tr h="169064">
                <a:tc>
                  <a:txBody>
                    <a:bodyPr/>
                    <a:lstStyle/>
                    <a:p>
                      <a:pPr>
                        <a:lnSpc>
                          <a:spcPct val="150000"/>
                        </a:lnSpc>
                      </a:pPr>
                      <a:r>
                        <a:rPr lang="da-DK" sz="800" b="0" i="0" dirty="0">
                          <a:solidFill>
                            <a:srgbClr val="181818"/>
                          </a:solidFill>
                          <a:effectLst/>
                          <a:latin typeface="IBM Plex Sans"/>
                        </a:rPr>
                        <a:t>CO</a:t>
                      </a:r>
                      <a:r>
                        <a:rPr lang="da-DK" sz="800" b="0" i="0" baseline="-25000" dirty="0">
                          <a:solidFill>
                            <a:srgbClr val="181818"/>
                          </a:solidFill>
                          <a:effectLst/>
                          <a:latin typeface="IBM Plex Sans"/>
                        </a:rPr>
                        <a:t>2</a:t>
                      </a:r>
                      <a:r>
                        <a:rPr lang="da-DK" sz="800" b="0" i="0" dirty="0">
                          <a:solidFill>
                            <a:srgbClr val="181818"/>
                          </a:solidFill>
                          <a:effectLst/>
                          <a:latin typeface="IBM Plex Sans"/>
                        </a:rPr>
                        <a:t>e-udledning indenfor </a:t>
                      </a:r>
                      <a:r>
                        <a:rPr lang="da-DK" sz="800" b="0" i="0" dirty="0" err="1">
                          <a:solidFill>
                            <a:srgbClr val="181818"/>
                          </a:solidFill>
                          <a:effectLst/>
                          <a:latin typeface="IBM Plex Sans"/>
                        </a:rPr>
                        <a:t>scope</a:t>
                      </a:r>
                      <a:r>
                        <a:rPr lang="da-DK" sz="800" b="0" i="0" dirty="0">
                          <a:solidFill>
                            <a:srgbClr val="181818"/>
                          </a:solidFill>
                          <a:effectLst/>
                          <a:latin typeface="IBM Plex Sans"/>
                        </a:rPr>
                        <a:t> 1</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lang="da-DK" sz="800" b="0" i="0" dirty="0">
                          <a:solidFill>
                            <a:srgbClr val="1B4529"/>
                          </a:solidFill>
                          <a:effectLst/>
                          <a:latin typeface="IBM Plex Sans"/>
                        </a:rPr>
                        <a:t>Aktiviteter i virksomheden (A) * emissionsfaktorer (B)​</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4132082"/>
                  </a:ext>
                </a:extLst>
              </a:tr>
              <a:tr h="169064">
                <a:tc>
                  <a:txBody>
                    <a:bodyPr/>
                    <a:lstStyle/>
                    <a:p>
                      <a:pPr>
                        <a:lnSpc>
                          <a:spcPct val="150000"/>
                        </a:lnSpc>
                      </a:pPr>
                      <a:r>
                        <a:rPr lang="da-DK" sz="800" b="0" i="0" dirty="0">
                          <a:solidFill>
                            <a:srgbClr val="181818"/>
                          </a:solidFill>
                          <a:effectLst/>
                          <a:latin typeface="IBM Plex Sans"/>
                        </a:rPr>
                        <a:t>CO</a:t>
                      </a:r>
                      <a:r>
                        <a:rPr lang="da-DK" sz="800" b="0" i="0" baseline="-25000" dirty="0">
                          <a:solidFill>
                            <a:srgbClr val="181818"/>
                          </a:solidFill>
                          <a:effectLst/>
                          <a:latin typeface="IBM Plex Sans"/>
                        </a:rPr>
                        <a:t>2</a:t>
                      </a:r>
                      <a:r>
                        <a:rPr lang="da-DK" sz="800" b="0" i="0" dirty="0">
                          <a:solidFill>
                            <a:srgbClr val="181818"/>
                          </a:solidFill>
                          <a:effectLst/>
                          <a:latin typeface="IBM Plex Sans"/>
                        </a:rPr>
                        <a:t>e-udledning inden for </a:t>
                      </a:r>
                      <a:r>
                        <a:rPr lang="da-DK" sz="800" b="0" i="0" dirty="0" err="1">
                          <a:solidFill>
                            <a:srgbClr val="181818"/>
                          </a:solidFill>
                          <a:effectLst/>
                          <a:latin typeface="IBM Plex Sans"/>
                        </a:rPr>
                        <a:t>Scope</a:t>
                      </a:r>
                      <a:r>
                        <a:rPr lang="da-DK" sz="800" b="0" i="0" dirty="0">
                          <a:solidFill>
                            <a:srgbClr val="181818"/>
                          </a:solidFill>
                          <a:effectLst/>
                          <a:latin typeface="IBM Plex Sans"/>
                        </a:rPr>
                        <a:t> 2</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lang="da-DK" sz="800" b="0" i="0" dirty="0">
                          <a:solidFill>
                            <a:srgbClr val="1B4529"/>
                          </a:solidFill>
                          <a:effectLst/>
                          <a:latin typeface="IBM Plex Sans"/>
                        </a:rPr>
                        <a:t>Aktiviteter i virksomheden (A) * emissionsfaktorer (B)​</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7771428"/>
                  </a:ext>
                </a:extLst>
              </a:tr>
              <a:tr h="169064">
                <a:tc>
                  <a:txBody>
                    <a:bodyPr/>
                    <a:lstStyle/>
                    <a:p>
                      <a:pPr>
                        <a:lnSpc>
                          <a:spcPct val="150000"/>
                        </a:lnSpc>
                      </a:pPr>
                      <a:r>
                        <a:rPr lang="da-DK" sz="800" b="0" i="0" dirty="0">
                          <a:solidFill>
                            <a:srgbClr val="181818"/>
                          </a:solidFill>
                          <a:effectLst/>
                          <a:latin typeface="IBM Plex Sans"/>
                        </a:rPr>
                        <a:t>CO</a:t>
                      </a:r>
                      <a:r>
                        <a:rPr lang="da-DK" sz="800" b="0" i="0" baseline="-25000" dirty="0">
                          <a:solidFill>
                            <a:srgbClr val="181818"/>
                          </a:solidFill>
                          <a:effectLst/>
                          <a:latin typeface="IBM Plex Sans"/>
                        </a:rPr>
                        <a:t>2</a:t>
                      </a:r>
                      <a:r>
                        <a:rPr lang="da-DK" sz="800" b="0" i="0" dirty="0">
                          <a:solidFill>
                            <a:srgbClr val="181818"/>
                          </a:solidFill>
                          <a:effectLst/>
                          <a:latin typeface="IBM Plex Sans"/>
                        </a:rPr>
                        <a:t>e-udledning inden for Scope3</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lang="da-DK" sz="800" b="0" i="0" dirty="0">
                          <a:solidFill>
                            <a:srgbClr val="1B4529"/>
                          </a:solidFill>
                          <a:effectLst/>
                          <a:latin typeface="IBM Plex Sans"/>
                        </a:rPr>
                        <a:t>Aktiviteter i virksomheden (A) * emissionsfaktorer (B)​</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3500947"/>
                  </a:ext>
                </a:extLst>
              </a:tr>
              <a:tr h="169064">
                <a:tc>
                  <a:txBody>
                    <a:bodyPr/>
                    <a:lstStyle/>
                    <a:p>
                      <a:pPr>
                        <a:lnSpc>
                          <a:spcPct val="150000"/>
                        </a:lnSpc>
                      </a:pPr>
                      <a:r>
                        <a:rPr lang="da-DK" sz="800" b="0" i="0" dirty="0">
                          <a:solidFill>
                            <a:srgbClr val="181818"/>
                          </a:solidFill>
                          <a:effectLst/>
                          <a:latin typeface="IBM Plex Sans"/>
                        </a:rPr>
                        <a:t>Samlet CO</a:t>
                      </a:r>
                      <a:r>
                        <a:rPr lang="da-DK" sz="800" b="0" i="0" baseline="-25000" dirty="0">
                          <a:solidFill>
                            <a:srgbClr val="181818"/>
                          </a:solidFill>
                          <a:effectLst/>
                          <a:latin typeface="IBM Plex Sans"/>
                        </a:rPr>
                        <a:t>2</a:t>
                      </a:r>
                      <a:r>
                        <a:rPr lang="da-DK" sz="800" b="0" i="0" dirty="0">
                          <a:solidFill>
                            <a:srgbClr val="181818"/>
                          </a:solidFill>
                          <a:effectLst/>
                          <a:latin typeface="IBM Plex Sans"/>
                        </a:rPr>
                        <a:t>e-udledning, ​(</a:t>
                      </a:r>
                      <a:r>
                        <a:rPr lang="da-DK" sz="800" b="0" i="0" dirty="0" err="1">
                          <a:solidFill>
                            <a:srgbClr val="181818"/>
                          </a:solidFill>
                          <a:effectLst/>
                          <a:latin typeface="IBM Plex Sans"/>
                        </a:rPr>
                        <a:t>scope</a:t>
                      </a:r>
                      <a:r>
                        <a:rPr lang="da-DK" sz="800" b="0" i="0" dirty="0">
                          <a:solidFill>
                            <a:srgbClr val="181818"/>
                          </a:solidFill>
                          <a:effectLst/>
                          <a:latin typeface="IBM Plex Sans"/>
                        </a:rPr>
                        <a:t> 1, 2 og 3)</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lang="da-DK" sz="800" b="0" i="0" dirty="0" err="1">
                          <a:solidFill>
                            <a:srgbClr val="1B4529"/>
                          </a:solidFill>
                          <a:effectLst/>
                          <a:latin typeface="IBM Plex Sans"/>
                        </a:rPr>
                        <a:t>Scope</a:t>
                      </a:r>
                      <a:r>
                        <a:rPr lang="da-DK" sz="800" b="0" i="0" dirty="0">
                          <a:solidFill>
                            <a:srgbClr val="1B4529"/>
                          </a:solidFill>
                          <a:effectLst/>
                          <a:latin typeface="IBM Plex Sans"/>
                        </a:rPr>
                        <a:t> 1 + </a:t>
                      </a:r>
                      <a:r>
                        <a:rPr lang="da-DK" sz="800" b="0" i="0" dirty="0" err="1">
                          <a:solidFill>
                            <a:srgbClr val="1B4529"/>
                          </a:solidFill>
                          <a:effectLst/>
                          <a:latin typeface="IBM Plex Sans"/>
                        </a:rPr>
                        <a:t>scope</a:t>
                      </a:r>
                      <a:r>
                        <a:rPr lang="da-DK" sz="800" b="0" i="0" dirty="0">
                          <a:solidFill>
                            <a:srgbClr val="1B4529"/>
                          </a:solidFill>
                          <a:effectLst/>
                          <a:latin typeface="IBM Plex Sans"/>
                        </a:rPr>
                        <a:t> 2 + </a:t>
                      </a:r>
                      <a:r>
                        <a:rPr lang="da-DK" sz="800" b="0" i="0" dirty="0" err="1">
                          <a:solidFill>
                            <a:srgbClr val="1B4529"/>
                          </a:solidFill>
                          <a:effectLst/>
                          <a:latin typeface="IBM Plex Sans"/>
                        </a:rPr>
                        <a:t>scope</a:t>
                      </a:r>
                      <a:r>
                        <a:rPr lang="da-DK" sz="800" b="0" i="0" dirty="0">
                          <a:solidFill>
                            <a:srgbClr val="1B4529"/>
                          </a:solidFill>
                          <a:effectLst/>
                          <a:latin typeface="IBM Plex Sans"/>
                        </a:rPr>
                        <a:t> 3</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9839924"/>
                  </a:ext>
                </a:extLst>
              </a:tr>
              <a:tr h="169064">
                <a:tc>
                  <a:txBody>
                    <a:bodyPr/>
                    <a:lstStyle/>
                    <a:p>
                      <a:pPr>
                        <a:lnSpc>
                          <a:spcPct val="150000"/>
                        </a:lnSpc>
                      </a:pPr>
                      <a:r>
                        <a:rPr lang="da-DK" sz="800" b="0" i="0" dirty="0">
                          <a:solidFill>
                            <a:srgbClr val="181818"/>
                          </a:solidFill>
                          <a:effectLst/>
                          <a:latin typeface="IBM Plex Sans"/>
                        </a:rPr>
                        <a:t>CO</a:t>
                      </a:r>
                      <a:r>
                        <a:rPr lang="da-DK" sz="800" b="0" i="0" baseline="-25000" dirty="0">
                          <a:solidFill>
                            <a:srgbClr val="181818"/>
                          </a:solidFill>
                          <a:effectLst/>
                          <a:latin typeface="IBM Plex Sans"/>
                        </a:rPr>
                        <a:t>2</a:t>
                      </a:r>
                      <a:r>
                        <a:rPr lang="da-DK" sz="800" b="0" i="0" dirty="0">
                          <a:solidFill>
                            <a:srgbClr val="181818"/>
                          </a:solidFill>
                          <a:effectLst/>
                          <a:latin typeface="IBM Plex Sans"/>
                        </a:rPr>
                        <a:t> intensitet, samlet CO</a:t>
                      </a:r>
                      <a:r>
                        <a:rPr lang="da-DK" sz="800" b="0" i="0" baseline="-25000" dirty="0">
                          <a:solidFill>
                            <a:srgbClr val="181818"/>
                          </a:solidFill>
                          <a:effectLst/>
                          <a:latin typeface="IBM Plex Sans"/>
                        </a:rPr>
                        <a:t>2</a:t>
                      </a:r>
                      <a:r>
                        <a:rPr lang="da-DK" sz="800" b="0" i="0" dirty="0">
                          <a:solidFill>
                            <a:srgbClr val="181818"/>
                          </a:solidFill>
                          <a:effectLst/>
                          <a:latin typeface="IBM Plex Sans"/>
                        </a:rPr>
                        <a:t>e-udledning ift. omsætning</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lang="da-DK" sz="800" b="0" i="0" dirty="0">
                          <a:solidFill>
                            <a:srgbClr val="1B4529"/>
                          </a:solidFill>
                          <a:effectLst/>
                          <a:latin typeface="IBM Plex Sans"/>
                        </a:rPr>
                        <a:t>CO</a:t>
                      </a:r>
                      <a:r>
                        <a:rPr lang="da-DK" sz="800" b="0" i="0" baseline="-25000" dirty="0">
                          <a:solidFill>
                            <a:srgbClr val="1B4529"/>
                          </a:solidFill>
                          <a:effectLst/>
                          <a:latin typeface="IBM Plex Sans"/>
                        </a:rPr>
                        <a:t>2</a:t>
                      </a:r>
                      <a:r>
                        <a:rPr lang="da-DK" sz="800" b="0" i="0" dirty="0">
                          <a:solidFill>
                            <a:srgbClr val="1B4529"/>
                          </a:solidFill>
                          <a:effectLst/>
                          <a:latin typeface="IBM Plex Sans"/>
                        </a:rPr>
                        <a:t> Total / nettoomsætning​</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934896"/>
                  </a:ext>
                </a:extLst>
              </a:tr>
              <a:tr h="358816">
                <a:tc>
                  <a:txBody>
                    <a:bodyPr/>
                    <a:lstStyle/>
                    <a:p>
                      <a:pPr>
                        <a:lnSpc>
                          <a:spcPct val="150000"/>
                        </a:lnSpc>
                      </a:pPr>
                      <a:r>
                        <a:rPr lang="da-DK" sz="800" b="0" i="0" dirty="0">
                          <a:solidFill>
                            <a:srgbClr val="181818"/>
                          </a:solidFill>
                          <a:effectLst/>
                          <a:latin typeface="IBM Plex Sans"/>
                        </a:rPr>
                        <a:t>Samlet energiforbrug​</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Bef>
                          <a:spcPts val="300"/>
                        </a:spcBef>
                      </a:pPr>
                      <a:r>
                        <a:rPr lang="da-DK" sz="800" b="0" i="0" dirty="0">
                          <a:solidFill>
                            <a:srgbClr val="1B4529"/>
                          </a:solidFill>
                          <a:effectLst/>
                          <a:latin typeface="IBM Plex Sans"/>
                        </a:rPr>
                        <a:t>∑ (brugt brændselstype (t) * energifaktor pr. type brændsel) pr. brændselstype + (brugt elektricitet (inkl. vedvarende energi) (MWh)*3,6) </a:t>
                      </a:r>
                      <a:br>
                        <a:rPr lang="da-DK" sz="800" b="0" i="0" dirty="0">
                          <a:solidFill>
                            <a:srgbClr val="1B4529"/>
                          </a:solidFill>
                          <a:effectLst/>
                          <a:latin typeface="IBM Plex Sans"/>
                        </a:rPr>
                      </a:br>
                      <a:r>
                        <a:rPr lang="da-DK" sz="800" b="0" i="0" dirty="0">
                          <a:solidFill>
                            <a:srgbClr val="1B4529"/>
                          </a:solidFill>
                          <a:effectLst/>
                          <a:latin typeface="IBM Plex Sans"/>
                        </a:rPr>
                        <a:t>+ (brugt fjernvarme/ fjernkøling inkl. vedvarende kilder til varme/køling (GJ)).</a:t>
                      </a:r>
                    </a:p>
                  </a:txBody>
                  <a:tcPr marL="108000" marR="18886" marT="0" marB="0" anchor="ctr">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3654037"/>
                  </a:ext>
                </a:extLst>
              </a:tr>
              <a:tr h="169064">
                <a:tc>
                  <a:txBody>
                    <a:bodyPr/>
                    <a:lstStyle/>
                    <a:p>
                      <a:pPr>
                        <a:lnSpc>
                          <a:spcPct val="150000"/>
                        </a:lnSpc>
                      </a:pPr>
                      <a:r>
                        <a:rPr lang="da-DK" sz="800" b="0" i="0" dirty="0">
                          <a:solidFill>
                            <a:srgbClr val="181818"/>
                          </a:solidFill>
                          <a:effectLst/>
                          <a:latin typeface="IBM Plex Sans"/>
                        </a:rPr>
                        <a:t>Energiintensitet​, samlet energiforbrug ift. omsætning</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lang="da-DK" sz="800" b="0" i="0" dirty="0">
                          <a:solidFill>
                            <a:srgbClr val="1B4529"/>
                          </a:solidFill>
                          <a:effectLst/>
                          <a:latin typeface="IBM Plex Sans"/>
                        </a:rPr>
                        <a:t>Samlet energiforbrug / nettoomsætning</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6946148"/>
                  </a:ext>
                </a:extLst>
              </a:tr>
              <a:tr h="358816">
                <a:tc>
                  <a:txBody>
                    <a:bodyPr/>
                    <a:lstStyle/>
                    <a:p>
                      <a:pPr>
                        <a:lnSpc>
                          <a:spcPct val="150000"/>
                        </a:lnSpc>
                      </a:pPr>
                      <a:r>
                        <a:rPr lang="da-DK" sz="800" b="0" i="0" dirty="0">
                          <a:solidFill>
                            <a:srgbClr val="181818"/>
                          </a:solidFill>
                          <a:effectLst/>
                          <a:latin typeface="IBM Plex Sans"/>
                        </a:rPr>
                        <a:t>Vedvarende energiandel​, vedvarende energiforbrug ift. samlet energiforbrug</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lang="da-DK" sz="800" b="0" i="0" dirty="0">
                          <a:solidFill>
                            <a:srgbClr val="1B4529"/>
                          </a:solidFill>
                          <a:effectLst/>
                          <a:latin typeface="IBM Plex Sans"/>
                        </a:rPr>
                        <a:t>(Vedvarende energi / energiforbrug) * 100</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7133266"/>
                  </a:ext>
                </a:extLst>
              </a:tr>
              <a:tr h="168471">
                <a:tc>
                  <a:txBody>
                    <a:bodyPr/>
                    <a:lstStyle/>
                    <a:p>
                      <a:pPr>
                        <a:lnSpc>
                          <a:spcPct val="150000"/>
                        </a:lnSpc>
                      </a:pPr>
                      <a:r>
                        <a:rPr lang="da-DK" sz="800" b="0" i="0" dirty="0">
                          <a:solidFill>
                            <a:srgbClr val="181818"/>
                          </a:solidFill>
                          <a:effectLst/>
                          <a:latin typeface="IBM Plex Sans"/>
                        </a:rPr>
                        <a:t>Vandforbrug​</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lang="da-DK" sz="800" b="0" i="0" dirty="0">
                          <a:solidFill>
                            <a:srgbClr val="1B4529"/>
                          </a:solidFill>
                          <a:effectLst/>
                          <a:latin typeface="IBM Plex Sans"/>
                        </a:rPr>
                        <a:t>Summen af alt forbrugt vand – brutto​</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975243"/>
                  </a:ext>
                </a:extLst>
              </a:tr>
              <a:tr h="169064">
                <a:tc>
                  <a:txBody>
                    <a:bodyPr/>
                    <a:lstStyle/>
                    <a:p>
                      <a:pPr>
                        <a:lnSpc>
                          <a:spcPct val="150000"/>
                        </a:lnSpc>
                      </a:pPr>
                      <a:r>
                        <a:rPr lang="da-DK" sz="800" b="0" i="0" dirty="0">
                          <a:solidFill>
                            <a:srgbClr val="181818"/>
                          </a:solidFill>
                          <a:effectLst/>
                          <a:latin typeface="IBM Plex Sans"/>
                        </a:rPr>
                        <a:t>Håndtering af farligt affald</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lang="da-DK" sz="800" b="0" i="0" dirty="0">
                          <a:solidFill>
                            <a:srgbClr val="1B4529"/>
                          </a:solidFill>
                          <a:effectLst/>
                          <a:latin typeface="IBM Plex Sans"/>
                        </a:rPr>
                        <a:t>Beskriv jeres metode</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476291"/>
                  </a:ext>
                </a:extLst>
              </a:tr>
              <a:tr h="169064">
                <a:tc>
                  <a:txBody>
                    <a:bodyPr/>
                    <a:lstStyle/>
                    <a:p>
                      <a:pPr>
                        <a:lnSpc>
                          <a:spcPct val="150000"/>
                        </a:lnSpc>
                      </a:pPr>
                      <a:r>
                        <a:rPr lang="da-DK" sz="800" b="0" i="0" dirty="0">
                          <a:solidFill>
                            <a:srgbClr val="181818"/>
                          </a:solidFill>
                          <a:effectLst/>
                          <a:latin typeface="IBM Plex Sans"/>
                        </a:rPr>
                        <a:t>Håndtering af genanvendeligt affald</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lang="da-DK" sz="800" b="0" i="0" dirty="0">
                          <a:solidFill>
                            <a:srgbClr val="1B4529"/>
                          </a:solidFill>
                          <a:effectLst/>
                          <a:latin typeface="IBM Plex Sans"/>
                        </a:rPr>
                        <a:t>Beskriv jeres metode</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2232398"/>
                  </a:ext>
                </a:extLst>
              </a:tr>
              <a:tr h="206688">
                <a:tc>
                  <a:txBody>
                    <a:bodyPr/>
                    <a:lstStyle/>
                    <a:p>
                      <a:pPr>
                        <a:lnSpc>
                          <a:spcPct val="150000"/>
                        </a:lnSpc>
                      </a:pPr>
                      <a:r>
                        <a:rPr lang="da-DK" sz="800" b="1" i="0" dirty="0">
                          <a:solidFill>
                            <a:srgbClr val="181818"/>
                          </a:solidFill>
                          <a:effectLst/>
                          <a:latin typeface="IBM Plex Sans"/>
                        </a:rPr>
                        <a:t>Social</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solidFill>
                      <a:srgbClr val="1B4529">
                        <a:alpha val="20000"/>
                      </a:srgbClr>
                    </a:solidFill>
                  </a:tcPr>
                </a:tc>
                <a:tc>
                  <a:txBody>
                    <a:bodyPr/>
                    <a:lstStyle/>
                    <a:p>
                      <a:pPr>
                        <a:lnSpc>
                          <a:spcPct val="150000"/>
                        </a:lnSpc>
                      </a:pPr>
                      <a:endParaRPr lang="da-DK" sz="800" b="0" i="0">
                        <a:latin typeface="IBM Plex Sans" panose="020B0503050203000203" pitchFamily="34" charset="0"/>
                      </a:endParaRPr>
                    </a:p>
                  </a:txBody>
                  <a:tcPr marL="108000" marR="36261" marT="18131" marB="18131">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solidFill>
                      <a:srgbClr val="1B4529">
                        <a:alpha val="20000"/>
                      </a:srgbClr>
                    </a:solidFill>
                  </a:tcPr>
                </a:tc>
                <a:extLst>
                  <a:ext uri="{0D108BD9-81ED-4DB2-BD59-A6C34878D82A}">
                    <a16:rowId xmlns:a16="http://schemas.microsoft.com/office/drawing/2014/main" val="309604084"/>
                  </a:ext>
                </a:extLst>
              </a:tr>
              <a:tr h="169064">
                <a:tc>
                  <a:txBody>
                    <a:bodyPr/>
                    <a:lstStyle/>
                    <a:p>
                      <a:pPr>
                        <a:lnSpc>
                          <a:spcPct val="150000"/>
                        </a:lnSpc>
                      </a:pPr>
                      <a:r>
                        <a:rPr lang="da-DK" sz="800" b="0" i="0" dirty="0">
                          <a:solidFill>
                            <a:srgbClr val="181818"/>
                          </a:solidFill>
                          <a:effectLst/>
                          <a:latin typeface="IBM Plex Sans"/>
                        </a:rPr>
                        <a:t>Sygefravær</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lang="da-DK" sz="800" b="0" i="0" dirty="0">
                          <a:solidFill>
                            <a:srgbClr val="1B4529"/>
                          </a:solidFill>
                          <a:effectLst/>
                          <a:latin typeface="IBM Plex Sans"/>
                        </a:rPr>
                        <a:t>Sygetimer / antal arbejdstimer (inkl. overarbejde) * 100​</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4830074"/>
                  </a:ext>
                </a:extLst>
              </a:tr>
              <a:tr h="169064">
                <a:tc>
                  <a:txBody>
                    <a:bodyPr/>
                    <a:lstStyle/>
                    <a:p>
                      <a:pPr>
                        <a:lnSpc>
                          <a:spcPct val="150000"/>
                        </a:lnSpc>
                      </a:pPr>
                      <a:r>
                        <a:rPr lang="da-DK" sz="800" b="0" i="0" dirty="0">
                          <a:solidFill>
                            <a:srgbClr val="181818"/>
                          </a:solidFill>
                          <a:effectLst/>
                          <a:latin typeface="IBM Plex Sans"/>
                        </a:rPr>
                        <a:t>Arbejdsulykker</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lang="da-DK" sz="800" b="0" i="0" dirty="0">
                          <a:solidFill>
                            <a:srgbClr val="1B4529"/>
                          </a:solidFill>
                          <a:effectLst/>
                          <a:latin typeface="IBM Plex Sans"/>
                        </a:rPr>
                        <a:t>Antal arbejdsulykker * 1.000.000) / total antal arbejdstimer for alle </a:t>
                      </a:r>
                      <a:r>
                        <a:rPr lang="da-DK" sz="800" b="0" i="0" dirty="0" err="1">
                          <a:solidFill>
                            <a:srgbClr val="1B4529"/>
                          </a:solidFill>
                          <a:effectLst/>
                          <a:latin typeface="IBM Plex Sans"/>
                        </a:rPr>
                        <a:t>FTE’r</a:t>
                      </a:r>
                      <a:r>
                        <a:rPr lang="da-DK" sz="800" b="0" i="0" dirty="0">
                          <a:solidFill>
                            <a:srgbClr val="1B4529"/>
                          </a:solidFill>
                          <a:effectLst/>
                          <a:latin typeface="IBM Plex Sans"/>
                        </a:rPr>
                        <a:t>​</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8483032"/>
                  </a:ext>
                </a:extLst>
              </a:tr>
              <a:tr h="169064">
                <a:tc>
                  <a:txBody>
                    <a:bodyPr/>
                    <a:lstStyle/>
                    <a:p>
                      <a:pPr>
                        <a:lnSpc>
                          <a:spcPct val="150000"/>
                        </a:lnSpc>
                      </a:pPr>
                      <a:r>
                        <a:rPr lang="da-DK" sz="800" b="0" i="0" dirty="0">
                          <a:solidFill>
                            <a:srgbClr val="181818"/>
                          </a:solidFill>
                          <a:effectLst/>
                          <a:latin typeface="IBM Plex Sans"/>
                        </a:rPr>
                        <a:t>Medarbejdsomsætning</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lang="da-DK" sz="800" b="0" i="0" dirty="0">
                          <a:solidFill>
                            <a:srgbClr val="1B4529"/>
                          </a:solidFill>
                          <a:effectLst/>
                          <a:latin typeface="IBM Plex Sans"/>
                        </a:rPr>
                        <a:t>(Frivillige + ufrivillige forladende </a:t>
                      </a:r>
                      <a:r>
                        <a:rPr lang="da-DK" sz="800" b="0" i="0" dirty="0" err="1">
                          <a:solidFill>
                            <a:srgbClr val="1B4529"/>
                          </a:solidFill>
                          <a:effectLst/>
                          <a:latin typeface="IBM Plex Sans"/>
                        </a:rPr>
                        <a:t>FTE’er</a:t>
                      </a:r>
                      <a:r>
                        <a:rPr lang="da-DK" sz="800" b="0" i="0" dirty="0">
                          <a:solidFill>
                            <a:srgbClr val="1B4529"/>
                          </a:solidFill>
                          <a:effectLst/>
                          <a:latin typeface="IBM Plex Sans"/>
                        </a:rPr>
                        <a:t>) /</a:t>
                      </a:r>
                      <a:r>
                        <a:rPr lang="da-DK" sz="800" b="0" i="0" dirty="0" err="1">
                          <a:solidFill>
                            <a:srgbClr val="1B4529"/>
                          </a:solidFill>
                          <a:effectLst/>
                          <a:latin typeface="IBM Plex Sans"/>
                        </a:rPr>
                        <a:t>FTE’er</a:t>
                      </a:r>
                      <a:r>
                        <a:rPr lang="da-DK" sz="800" b="0" i="0" dirty="0">
                          <a:solidFill>
                            <a:srgbClr val="1B4529"/>
                          </a:solidFill>
                          <a:effectLst/>
                          <a:latin typeface="IBM Plex Sans"/>
                        </a:rPr>
                        <a:t>) * 100​</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4935190"/>
                  </a:ext>
                </a:extLst>
              </a:tr>
              <a:tr h="169064">
                <a:tc>
                  <a:txBody>
                    <a:bodyPr/>
                    <a:lstStyle/>
                    <a:p>
                      <a:pPr>
                        <a:lnSpc>
                          <a:spcPct val="150000"/>
                        </a:lnSpc>
                      </a:pPr>
                      <a:r>
                        <a:rPr lang="da-DK" sz="800" b="0" i="0" dirty="0">
                          <a:solidFill>
                            <a:srgbClr val="181818"/>
                          </a:solidFill>
                          <a:effectLst/>
                          <a:latin typeface="IBM Plex Sans"/>
                        </a:rPr>
                        <a:t>Medarbejdertilfredshed</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lang="da-DK" sz="800" b="0" i="0" dirty="0">
                          <a:solidFill>
                            <a:srgbClr val="1B4529"/>
                          </a:solidFill>
                          <a:effectLst/>
                          <a:latin typeface="IBM Plex Sans"/>
                        </a:rPr>
                        <a:t>Andel af medarbejdere som er tilfredse med at arbejde hos X – fra medarbejderundersøgelse</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6660244"/>
                  </a:ext>
                </a:extLst>
              </a:tr>
              <a:tr h="169064">
                <a:tc>
                  <a:txBody>
                    <a:bodyPr/>
                    <a:lstStyle/>
                    <a:p>
                      <a:pPr>
                        <a:lnSpc>
                          <a:spcPct val="150000"/>
                        </a:lnSpc>
                      </a:pPr>
                      <a:r>
                        <a:rPr lang="da-DK" sz="800" b="0" i="0" dirty="0">
                          <a:solidFill>
                            <a:srgbClr val="181818"/>
                          </a:solidFill>
                          <a:effectLst/>
                          <a:latin typeface="IBM Plex Sans"/>
                        </a:rPr>
                        <a:t>Kønsdiversitet i organisationen</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lang="da-DK" sz="800" b="0" i="0" dirty="0">
                          <a:solidFill>
                            <a:srgbClr val="1B4529"/>
                          </a:solidFill>
                          <a:effectLst/>
                          <a:latin typeface="IBM Plex Sans"/>
                        </a:rPr>
                        <a:t>(Kvindelige </a:t>
                      </a:r>
                      <a:r>
                        <a:rPr lang="da-DK" sz="800" b="0" i="0" dirty="0" err="1">
                          <a:solidFill>
                            <a:srgbClr val="1B4529"/>
                          </a:solidFill>
                          <a:effectLst/>
                          <a:latin typeface="IBM Plex Sans"/>
                        </a:rPr>
                        <a:t>FTE’er</a:t>
                      </a:r>
                      <a:r>
                        <a:rPr lang="da-DK" sz="800" b="0" i="0" dirty="0">
                          <a:solidFill>
                            <a:srgbClr val="1B4529"/>
                          </a:solidFill>
                          <a:effectLst/>
                          <a:latin typeface="IBM Plex Sans"/>
                        </a:rPr>
                        <a:t> + kvindelige midlertidige arbejdere)/(fuldtids-arbejdsstyrken))*100</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1485871"/>
                  </a:ext>
                </a:extLst>
              </a:tr>
              <a:tr h="169064">
                <a:tc>
                  <a:txBody>
                    <a:bodyPr/>
                    <a:lstStyle/>
                    <a:p>
                      <a:pPr>
                        <a:lnSpc>
                          <a:spcPct val="150000"/>
                        </a:lnSpc>
                      </a:pPr>
                      <a:r>
                        <a:rPr lang="da-DK" sz="800" b="0" i="0" dirty="0">
                          <a:solidFill>
                            <a:srgbClr val="181818"/>
                          </a:solidFill>
                          <a:effectLst/>
                          <a:latin typeface="IBM Plex Sans"/>
                        </a:rPr>
                        <a:t>Kønsdiversitet i direktionen</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lang="da-DK" sz="800" b="0" i="0" dirty="0">
                          <a:solidFill>
                            <a:srgbClr val="1B4529"/>
                          </a:solidFill>
                          <a:effectLst/>
                          <a:latin typeface="IBM Plex Sans"/>
                        </a:rPr>
                        <a:t>Andel af kvindelige direktionsmedlemmer af det samlede antal direktionsmedlemmer (i procent)</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6083822"/>
                  </a:ext>
                </a:extLst>
              </a:tr>
              <a:tr h="169064">
                <a:tc>
                  <a:txBody>
                    <a:bodyPr/>
                    <a:lstStyle/>
                    <a:p>
                      <a:pPr>
                        <a:lnSpc>
                          <a:spcPct val="150000"/>
                        </a:lnSpc>
                      </a:pPr>
                      <a:r>
                        <a:rPr lang="da-DK" sz="800" b="0" i="0" dirty="0">
                          <a:solidFill>
                            <a:srgbClr val="181818"/>
                          </a:solidFill>
                          <a:effectLst/>
                          <a:latin typeface="IBM Plex Sans"/>
                        </a:rPr>
                        <a:t>Kønsdiversitet i øvrige ledelseslag</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lang="da-DK" sz="800" b="0" i="0" dirty="0">
                          <a:solidFill>
                            <a:srgbClr val="1B4529"/>
                          </a:solidFill>
                          <a:effectLst/>
                          <a:latin typeface="IBM Plex Sans"/>
                        </a:rPr>
                        <a:t>Andel af kvindelige ledere af det samlede antal ledere (i procent)</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2034981"/>
                  </a:ext>
                </a:extLst>
              </a:tr>
              <a:tr h="169064">
                <a:tc>
                  <a:txBody>
                    <a:bodyPr/>
                    <a:lstStyle/>
                    <a:p>
                      <a:pPr>
                        <a:lnSpc>
                          <a:spcPct val="150000"/>
                        </a:lnSpc>
                      </a:pPr>
                      <a:r>
                        <a:rPr lang="da-DK" sz="800" b="0" i="0" dirty="0">
                          <a:solidFill>
                            <a:srgbClr val="181818"/>
                          </a:solidFill>
                          <a:effectLst/>
                          <a:latin typeface="IBM Plex Sans"/>
                        </a:rPr>
                        <a:t>Kønsdiversitet i øverste ledelseslag</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lang="da-DK" sz="800" b="0" i="0" dirty="0">
                          <a:solidFill>
                            <a:srgbClr val="1B4529"/>
                          </a:solidFill>
                          <a:effectLst/>
                          <a:latin typeface="IBM Plex Sans"/>
                        </a:rPr>
                        <a:t>Andel af kvindelige bestyrelsesmedlemmer ud af den samlede bestyrelse (i procent)</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9077114"/>
                  </a:ext>
                </a:extLst>
              </a:tr>
              <a:tr h="206688">
                <a:tc>
                  <a:txBody>
                    <a:bodyPr/>
                    <a:lstStyle/>
                    <a:p>
                      <a:pPr>
                        <a:lnSpc>
                          <a:spcPct val="150000"/>
                        </a:lnSpc>
                      </a:pPr>
                      <a:r>
                        <a:rPr lang="da-DK" sz="800" b="1" i="0" dirty="0" err="1">
                          <a:solidFill>
                            <a:srgbClr val="181818"/>
                          </a:solidFill>
                          <a:effectLst/>
                          <a:latin typeface="IBM Plex Sans"/>
                        </a:rPr>
                        <a:t>Governance</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solidFill>
                      <a:srgbClr val="1B4529">
                        <a:alpha val="20000"/>
                      </a:srgbClr>
                    </a:solidFill>
                  </a:tcPr>
                </a:tc>
                <a:tc>
                  <a:txBody>
                    <a:bodyPr/>
                    <a:lstStyle/>
                    <a:p>
                      <a:pPr>
                        <a:lnSpc>
                          <a:spcPct val="150000"/>
                        </a:lnSpc>
                      </a:pPr>
                      <a:endParaRPr lang="da-DK" sz="800" b="0" i="0">
                        <a:latin typeface="IBM Plex Sans" panose="020B0503050203000203" pitchFamily="34" charset="0"/>
                      </a:endParaRPr>
                    </a:p>
                  </a:txBody>
                  <a:tcPr marL="108000" marR="36261" marT="18131" marB="18131">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solidFill>
                      <a:srgbClr val="1B4529">
                        <a:alpha val="20000"/>
                      </a:srgbClr>
                    </a:solidFill>
                  </a:tcPr>
                </a:tc>
                <a:extLst>
                  <a:ext uri="{0D108BD9-81ED-4DB2-BD59-A6C34878D82A}">
                    <a16:rowId xmlns:a16="http://schemas.microsoft.com/office/drawing/2014/main" val="1124799465"/>
                  </a:ext>
                </a:extLst>
              </a:tr>
              <a:tr h="169064">
                <a:tc>
                  <a:txBody>
                    <a:bodyPr/>
                    <a:lstStyle/>
                    <a:p>
                      <a:pPr>
                        <a:lnSpc>
                          <a:spcPct val="150000"/>
                        </a:lnSpc>
                      </a:pPr>
                      <a:r>
                        <a:rPr lang="da-DK" sz="800" b="0" i="0" dirty="0">
                          <a:solidFill>
                            <a:srgbClr val="181818"/>
                          </a:solidFill>
                          <a:effectLst/>
                          <a:latin typeface="IBM Plex Sans"/>
                        </a:rPr>
                        <a:t>Lønforskel mellem CEO og medarbejdere</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lang="da-DK" sz="800" b="0" i="0" dirty="0">
                          <a:solidFill>
                            <a:srgbClr val="1B4529"/>
                          </a:solidFill>
                          <a:effectLst/>
                          <a:latin typeface="IBM Plex Sans"/>
                        </a:rPr>
                        <a:t>CEO kompensation/median medarbejderløn.</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6006603"/>
                  </a:ext>
                </a:extLst>
              </a:tr>
              <a:tr h="358816">
                <a:tc>
                  <a:txBody>
                    <a:bodyPr/>
                    <a:lstStyle/>
                    <a:p>
                      <a:pPr>
                        <a:lnSpc>
                          <a:spcPct val="150000"/>
                        </a:lnSpc>
                      </a:pPr>
                      <a:r>
                        <a:rPr lang="da-DK" sz="800" b="0" i="0" dirty="0">
                          <a:solidFill>
                            <a:srgbClr val="181818"/>
                          </a:solidFill>
                          <a:effectLst/>
                          <a:latin typeface="IBM Plex Sans"/>
                        </a:rPr>
                        <a:t>Lønforskel mellem køn</a:t>
                      </a:r>
                    </a:p>
                  </a:txBody>
                  <a:tcPr marL="108000" marR="18886" marT="0" marB="0">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800" b="0" i="0" dirty="0">
                          <a:solidFill>
                            <a:srgbClr val="1B4529"/>
                          </a:solidFill>
                          <a:effectLst/>
                          <a:latin typeface="IBM Plex Sans"/>
                        </a:rPr>
                        <a:t>Forskellen mellem den gennemsnitlige bruttotimeløn for mandlige lønmodtagere og for kvindelige lønmodtagere i procent af den gennemsnitlige bruttotimeløn for mandlige lønmodtagere</a:t>
                      </a:r>
                    </a:p>
                  </a:txBody>
                  <a:tcPr marL="108000" marR="18886" marT="0" marB="0" anchor="ctr">
                    <a:lnL w="6350" cap="flat" cmpd="sng" algn="ctr">
                      <a:solidFill>
                        <a:srgbClr val="1B4529"/>
                      </a:solidFill>
                      <a:prstDash val="solid"/>
                      <a:round/>
                      <a:headEnd type="none" w="med" len="med"/>
                      <a:tailEnd type="none" w="med" len="med"/>
                    </a:lnL>
                    <a:lnR w="6350" cap="flat" cmpd="sng" algn="ctr">
                      <a:solidFill>
                        <a:srgbClr val="1B4529"/>
                      </a:solidFill>
                      <a:prstDash val="solid"/>
                      <a:round/>
                      <a:headEnd type="none" w="med" len="med"/>
                      <a:tailEnd type="none" w="med" len="med"/>
                    </a:lnR>
                    <a:lnT w="6350" cap="flat" cmpd="sng" algn="ctr">
                      <a:solidFill>
                        <a:srgbClr val="1B4529"/>
                      </a:solidFill>
                      <a:prstDash val="solid"/>
                      <a:round/>
                      <a:headEnd type="none" w="med" len="med"/>
                      <a:tailEnd type="none" w="med" len="med"/>
                    </a:lnT>
                    <a:lnB w="6350" cap="flat" cmpd="sng" algn="ctr">
                      <a:solidFill>
                        <a:srgbClr val="1B452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4651781"/>
                  </a:ext>
                </a:extLst>
              </a:tr>
            </a:tbl>
          </a:graphicData>
        </a:graphic>
      </p:graphicFrame>
      <p:sp>
        <p:nvSpPr>
          <p:cNvPr id="3" name="Tekstfelt 2">
            <a:extLst>
              <a:ext uri="{FF2B5EF4-FFF2-40B4-BE49-F238E27FC236}">
                <a16:creationId xmlns:a16="http://schemas.microsoft.com/office/drawing/2014/main" id="{57917E04-3A33-9FB8-13FE-478D928F0CA1}"/>
              </a:ext>
              <a:ext uri="{C183D7F6-B498-43B3-948B-1728B52AA6E4}">
                <adec:decorative xmlns:adec="http://schemas.microsoft.com/office/drawing/2017/decorative" val="1"/>
              </a:ext>
            </a:extLst>
          </p:cNvPr>
          <p:cNvSpPr txBox="1"/>
          <p:nvPr/>
        </p:nvSpPr>
        <p:spPr>
          <a:xfrm>
            <a:off x="978061" y="1684116"/>
            <a:ext cx="184731" cy="369332"/>
          </a:xfrm>
          <a:prstGeom prst="rect">
            <a:avLst/>
          </a:prstGeom>
          <a:noFill/>
        </p:spPr>
        <p:txBody>
          <a:bodyPr wrap="none" rtlCol="0">
            <a:spAutoFit/>
          </a:bodyPr>
          <a:lstStyle/>
          <a:p>
            <a:endParaRPr lang="da-DK"/>
          </a:p>
        </p:txBody>
      </p:sp>
    </p:spTree>
    <p:extLst>
      <p:ext uri="{BB962C8B-B14F-4D97-AF65-F5344CB8AC3E}">
        <p14:creationId xmlns:p14="http://schemas.microsoft.com/office/powerpoint/2010/main" val="1262046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96D4808F-2D0F-7F9D-0B68-6793DFD03431}"/>
              </a:ext>
            </a:extLst>
          </p:cNvPr>
          <p:cNvSpPr>
            <a:spLocks noGrp="1"/>
          </p:cNvSpPr>
          <p:nvPr>
            <p:ph type="sldNum" sz="quarter" idx="15"/>
          </p:nvPr>
        </p:nvSpPr>
        <p:spPr/>
        <p:txBody>
          <a:bodyPr/>
          <a:lstStyle/>
          <a:p>
            <a:fld id="{5A0D23CF-C5A3-5445-819D-C647D180BB4B}" type="slidenum">
              <a:rPr lang="da-DK" smtClean="0"/>
              <a:pPr/>
              <a:t>12</a:t>
            </a:fld>
            <a:endParaRPr lang="da-DK"/>
          </a:p>
        </p:txBody>
      </p:sp>
      <p:sp>
        <p:nvSpPr>
          <p:cNvPr id="2" name="Titel 1">
            <a:extLst>
              <a:ext uri="{FF2B5EF4-FFF2-40B4-BE49-F238E27FC236}">
                <a16:creationId xmlns:a16="http://schemas.microsoft.com/office/drawing/2014/main" id="{666398F8-9A69-4CDC-99D1-93D325F26002}"/>
              </a:ext>
            </a:extLst>
          </p:cNvPr>
          <p:cNvSpPr>
            <a:spLocks noGrp="1"/>
          </p:cNvSpPr>
          <p:nvPr>
            <p:ph type="title"/>
          </p:nvPr>
        </p:nvSpPr>
        <p:spPr/>
        <p:txBody>
          <a:bodyPr/>
          <a:lstStyle/>
          <a:p>
            <a:r>
              <a:rPr lang="da-DK" dirty="0"/>
              <a:t>Opgørelsespraksis fortsat</a:t>
            </a:r>
          </a:p>
        </p:txBody>
      </p:sp>
      <p:pic>
        <p:nvPicPr>
          <p:cNvPr id="7" name="Pladsholder til billede 6">
            <a:extLst>
              <a:ext uri="{FF2B5EF4-FFF2-40B4-BE49-F238E27FC236}">
                <a16:creationId xmlns:a16="http://schemas.microsoft.com/office/drawing/2014/main" id="{3BE80ECE-5637-DCA6-826A-CAE464D13340}"/>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2"/>
          <a:srcRect l="11770" r="47250"/>
          <a:stretch/>
        </p:blipFill>
        <p:spPr>
          <a:xfrm>
            <a:off x="7967662" y="0"/>
            <a:ext cx="4224338" cy="6858000"/>
          </a:xfrm>
        </p:spPr>
      </p:pic>
      <p:sp>
        <p:nvSpPr>
          <p:cNvPr id="6" name="Pladsholder til tekst 5">
            <a:extLst>
              <a:ext uri="{FF2B5EF4-FFF2-40B4-BE49-F238E27FC236}">
                <a16:creationId xmlns:a16="http://schemas.microsoft.com/office/drawing/2014/main" id="{7E14283F-55B1-8070-B971-914C97FD9A82}"/>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da-DK"/>
          </a:p>
        </p:txBody>
      </p:sp>
      <p:sp>
        <p:nvSpPr>
          <p:cNvPr id="5" name="Tekstfelt 4">
            <a:extLst>
              <a:ext uri="{FF2B5EF4-FFF2-40B4-BE49-F238E27FC236}">
                <a16:creationId xmlns:a16="http://schemas.microsoft.com/office/drawing/2014/main" id="{1D2B042D-7880-6C5F-0511-AFC8BE70256C}"/>
              </a:ext>
            </a:extLst>
          </p:cNvPr>
          <p:cNvSpPr txBox="1"/>
          <p:nvPr/>
        </p:nvSpPr>
        <p:spPr>
          <a:xfrm>
            <a:off x="1259999" y="1482163"/>
            <a:ext cx="6175517" cy="2511457"/>
          </a:xfrm>
          <a:prstGeom prst="rect">
            <a:avLst/>
          </a:prstGeom>
          <a:noFill/>
        </p:spPr>
        <p:txBody>
          <a:bodyPr wrap="square" lIns="0" tIns="45720" rIns="91440" bIns="45720" anchor="t">
            <a:spAutoFit/>
          </a:bodyPr>
          <a:lstStyle/>
          <a:p>
            <a:pPr fontAlgn="base">
              <a:lnSpc>
                <a:spcPct val="120000"/>
              </a:lnSpc>
              <a:spcBef>
                <a:spcPts val="1000"/>
              </a:spcBef>
            </a:pPr>
            <a:r>
              <a:rPr lang="da-DK" sz="1000" dirty="0">
                <a:solidFill>
                  <a:srgbClr val="0000FF"/>
                </a:solidFill>
                <a:latin typeface="IBM Plex Sans"/>
              </a:rPr>
              <a:t>Det er vigtigt for ESG-opgørelsens troværdighed, at du forklarer din virksomheds opgørelsespraksis. Det er sjældent muligt at få perfekte data, men det er vigtigt at være åben om kvaliteten af ens datagrundlag. ​I dette afsnit kan du derfor beskrive relevante forudsætninger for dine beregninger som fx: ​</a:t>
            </a:r>
          </a:p>
          <a:p>
            <a:pPr>
              <a:lnSpc>
                <a:spcPct val="120000"/>
              </a:lnSpc>
            </a:pPr>
            <a:endParaRPr lang="da-DK" sz="1100" b="1" dirty="0">
              <a:solidFill>
                <a:srgbClr val="1B4529"/>
              </a:solidFill>
              <a:effectLst/>
              <a:latin typeface="IBM Plex Sans" panose="020B0503050203000203" pitchFamily="34" charset="0"/>
            </a:endParaRPr>
          </a:p>
          <a:p>
            <a:pPr marL="171450" indent="-171450">
              <a:lnSpc>
                <a:spcPct val="120000"/>
              </a:lnSpc>
              <a:buFont typeface="Arial" panose="020B0604020202020204" pitchFamily="34" charset="0"/>
              <a:buChar char="•"/>
            </a:pPr>
            <a:r>
              <a:rPr lang="da-DK" sz="1000" dirty="0">
                <a:solidFill>
                  <a:srgbClr val="0000FF"/>
                </a:solidFill>
                <a:latin typeface="IBM Plex Sans"/>
              </a:rPr>
              <a:t>Hvilke aktiviteter indgår i virksomhedens udregning af </a:t>
            </a:r>
            <a:r>
              <a:rPr lang="da-DK" sz="1000" dirty="0" err="1">
                <a:solidFill>
                  <a:srgbClr val="0000FF"/>
                </a:solidFill>
                <a:latin typeface="IBM Plex Sans"/>
              </a:rPr>
              <a:t>scope</a:t>
            </a:r>
            <a:r>
              <a:rPr lang="da-DK" sz="1000" dirty="0">
                <a:solidFill>
                  <a:srgbClr val="0000FF"/>
                </a:solidFill>
                <a:latin typeface="IBM Plex Sans"/>
              </a:rPr>
              <a:t> 1, 2 og 3?</a:t>
            </a:r>
          </a:p>
          <a:p>
            <a:pPr marL="171450" indent="-171450">
              <a:lnSpc>
                <a:spcPct val="120000"/>
              </a:lnSpc>
              <a:buFont typeface="Arial" panose="020B0604020202020204" pitchFamily="34" charset="0"/>
              <a:buChar char="•"/>
            </a:pPr>
            <a:r>
              <a:rPr lang="da-DK" sz="1000" dirty="0">
                <a:solidFill>
                  <a:srgbClr val="0000FF"/>
                </a:solidFill>
                <a:latin typeface="IBM Plex Sans"/>
              </a:rPr>
              <a:t>Hvordan har man indsamlet data til opgørelse af virksomhedens E, S og G nøgletal?</a:t>
            </a:r>
          </a:p>
          <a:p>
            <a:pPr marL="171450" indent="-171450">
              <a:lnSpc>
                <a:spcPct val="120000"/>
              </a:lnSpc>
              <a:buFont typeface="Arial" panose="020B0604020202020204" pitchFamily="34" charset="0"/>
              <a:buChar char="•"/>
            </a:pPr>
            <a:r>
              <a:rPr lang="da-DK" sz="1000" dirty="0">
                <a:solidFill>
                  <a:srgbClr val="0000FF"/>
                </a:solidFill>
                <a:latin typeface="IBM Plex Sans"/>
              </a:rPr>
              <a:t>Er der noget data som du ikke har haft mulighed for at indsamle? Hvis ja, hvilke?</a:t>
            </a:r>
          </a:p>
          <a:p>
            <a:pPr marL="171450" indent="-171450">
              <a:lnSpc>
                <a:spcPct val="120000"/>
              </a:lnSpc>
              <a:buFont typeface="Arial" panose="020B0604020202020204" pitchFamily="34" charset="0"/>
              <a:buChar char="•"/>
            </a:pPr>
            <a:r>
              <a:rPr lang="da-DK" sz="1000" dirty="0">
                <a:solidFill>
                  <a:srgbClr val="0000FF"/>
                </a:solidFill>
                <a:latin typeface="IBM Plex Sans"/>
              </a:rPr>
              <a:t>Er der usikkerheder tilknyttet til data og hvordan har man håndteret dette?</a:t>
            </a:r>
          </a:p>
          <a:p>
            <a:pPr marL="171450" indent="-171450">
              <a:lnSpc>
                <a:spcPct val="120000"/>
              </a:lnSpc>
              <a:buFont typeface="Arial" panose="020B0604020202020204" pitchFamily="34" charset="0"/>
              <a:buChar char="•"/>
            </a:pPr>
            <a:r>
              <a:rPr lang="da-DK" sz="1000" dirty="0">
                <a:solidFill>
                  <a:srgbClr val="0000FF"/>
                </a:solidFill>
                <a:latin typeface="IBM Plex Sans"/>
              </a:rPr>
              <a:t>Har du ændret indsamlingsmetode sammenholdt med foregående år, hvis ja, hvilken betydning har dette for beregningerne?]</a:t>
            </a:r>
          </a:p>
          <a:p>
            <a:br>
              <a:rPr lang="da-DK" sz="1200" dirty="0">
                <a:effectLst/>
                <a:latin typeface="Helvetica" pitchFamily="2" charset="0"/>
              </a:rPr>
            </a:br>
            <a:endParaRPr lang="da-DK" sz="1200" dirty="0">
              <a:effectLst/>
              <a:latin typeface="Helvetica" pitchFamily="2" charset="0"/>
            </a:endParaRPr>
          </a:p>
          <a:p>
            <a:r>
              <a:rPr lang="da-DK" sz="1200" dirty="0">
                <a:solidFill>
                  <a:srgbClr val="FFFFFF"/>
                </a:solidFill>
                <a:effectLst/>
                <a:latin typeface="Helvetica"/>
                <a:cs typeface="Helvetica"/>
              </a:rPr>
              <a:t>3 </a:t>
            </a:r>
          </a:p>
        </p:txBody>
      </p:sp>
    </p:spTree>
    <p:extLst>
      <p:ext uri="{BB962C8B-B14F-4D97-AF65-F5344CB8AC3E}">
        <p14:creationId xmlns:p14="http://schemas.microsoft.com/office/powerpoint/2010/main" val="1967484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48F46A40-E7BB-3909-2FA6-1A954E10A816}"/>
              </a:ext>
            </a:extLst>
          </p:cNvPr>
          <p:cNvSpPr>
            <a:spLocks noGrp="1"/>
          </p:cNvSpPr>
          <p:nvPr>
            <p:ph type="sldNum" sz="quarter" idx="12"/>
          </p:nvPr>
        </p:nvSpPr>
        <p:spPr/>
        <p:txBody>
          <a:bodyPr/>
          <a:lstStyle/>
          <a:p>
            <a:fld id="{5A0D23CF-C5A3-5445-819D-C647D180BB4B}" type="slidenum">
              <a:rPr lang="da-DK" smtClean="0"/>
              <a:pPr/>
              <a:t>13</a:t>
            </a:fld>
            <a:endParaRPr lang="da-DK"/>
          </a:p>
        </p:txBody>
      </p:sp>
      <p:pic>
        <p:nvPicPr>
          <p:cNvPr id="7" name="Picture 6">
            <a:extLst>
              <a:ext uri="{FF2B5EF4-FFF2-40B4-BE49-F238E27FC236}">
                <a16:creationId xmlns:a16="http://schemas.microsoft.com/office/drawing/2014/main" id="{C762CE00-B3EE-D898-7DDB-69A09160C42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7120500"/>
          </a:xfrm>
          <a:prstGeom prst="rect">
            <a:avLst/>
          </a:prstGeom>
        </p:spPr>
      </p:pic>
      <p:sp>
        <p:nvSpPr>
          <p:cNvPr id="6" name="Rektangel 5">
            <a:extLst>
              <a:ext uri="{FF2B5EF4-FFF2-40B4-BE49-F238E27FC236}">
                <a16:creationId xmlns:a16="http://schemas.microsoft.com/office/drawing/2014/main" id="{28091C5A-9CA8-02FB-A5FA-E5C7300E7B94}"/>
              </a:ext>
              <a:ext uri="{C183D7F6-B498-43B3-948B-1728B52AA6E4}">
                <adec:decorative xmlns:adec="http://schemas.microsoft.com/office/drawing/2017/decorative" val="1"/>
              </a:ext>
            </a:extLst>
          </p:cNvPr>
          <p:cNvSpPr/>
          <p:nvPr/>
        </p:nvSpPr>
        <p:spPr>
          <a:xfrm>
            <a:off x="871268" y="828136"/>
            <a:ext cx="3881887" cy="1958196"/>
          </a:xfrm>
          <a:prstGeom prst="rect">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D89DC83C-3F0D-FBD3-DD9E-8F8F9D4296AA}"/>
              </a:ext>
            </a:extLst>
          </p:cNvPr>
          <p:cNvSpPr>
            <a:spLocks noGrp="1"/>
          </p:cNvSpPr>
          <p:nvPr>
            <p:ph type="title"/>
          </p:nvPr>
        </p:nvSpPr>
        <p:spPr/>
        <p:txBody>
          <a:bodyPr/>
          <a:lstStyle/>
          <a:p>
            <a:r>
              <a:rPr lang="da-DK" dirty="0"/>
              <a:t>Tak for at læse med</a:t>
            </a:r>
          </a:p>
        </p:txBody>
      </p:sp>
      <p:sp>
        <p:nvSpPr>
          <p:cNvPr id="3" name="Pladsholder til indhold 2">
            <a:extLst>
              <a:ext uri="{FF2B5EF4-FFF2-40B4-BE49-F238E27FC236}">
                <a16:creationId xmlns:a16="http://schemas.microsoft.com/office/drawing/2014/main" id="{237B3177-8AE4-2BCB-D392-E3B969EBBB7B}"/>
              </a:ext>
              <a:ext uri="{C183D7F6-B498-43B3-948B-1728B52AA6E4}">
                <adec:decorative xmlns:adec="http://schemas.microsoft.com/office/drawing/2017/decorative" val="0"/>
              </a:ext>
            </a:extLst>
          </p:cNvPr>
          <p:cNvSpPr>
            <a:spLocks noGrp="1"/>
          </p:cNvSpPr>
          <p:nvPr>
            <p:ph idx="1"/>
          </p:nvPr>
        </p:nvSpPr>
        <p:spPr/>
        <p:txBody>
          <a:bodyPr/>
          <a:lstStyle/>
          <a:p>
            <a:pPr>
              <a:lnSpc>
                <a:spcPct val="100000"/>
              </a:lnSpc>
              <a:spcBef>
                <a:spcPts val="200"/>
              </a:spcBef>
            </a:pPr>
            <a:r>
              <a:rPr lang="da-DK" sz="1100" dirty="0">
                <a:solidFill>
                  <a:srgbClr val="FFFF99"/>
                </a:solidFill>
                <a:effectLst/>
                <a:latin typeface="IBM Plex Sans" panose="020B0503050203000203" pitchFamily="34" charset="0"/>
              </a:rPr>
              <a:t>[Indsæt informationer om din virksomhed, fx:</a:t>
            </a:r>
          </a:p>
          <a:p>
            <a:pPr>
              <a:lnSpc>
                <a:spcPct val="100000"/>
              </a:lnSpc>
              <a:spcBef>
                <a:spcPts val="200"/>
              </a:spcBef>
            </a:pPr>
            <a:r>
              <a:rPr lang="da-DK" sz="1100" dirty="0">
                <a:solidFill>
                  <a:srgbClr val="FFFFFF"/>
                </a:solidFill>
                <a:effectLst/>
                <a:latin typeface="IBM Plex Sans" panose="020B0503050203000203" pitchFamily="34" charset="0"/>
              </a:rPr>
              <a:t>Navn </a:t>
            </a:r>
          </a:p>
          <a:p>
            <a:pPr>
              <a:lnSpc>
                <a:spcPct val="100000"/>
              </a:lnSpc>
              <a:spcBef>
                <a:spcPts val="200"/>
              </a:spcBef>
            </a:pPr>
            <a:r>
              <a:rPr lang="da-DK" sz="1100" dirty="0">
                <a:solidFill>
                  <a:srgbClr val="FFFFFF"/>
                </a:solidFill>
                <a:effectLst/>
                <a:latin typeface="IBM Plex Sans" panose="020B0503050203000203" pitchFamily="34" charset="0"/>
              </a:rPr>
              <a:t>CVR-nummer</a:t>
            </a:r>
          </a:p>
          <a:p>
            <a:pPr>
              <a:lnSpc>
                <a:spcPct val="100000"/>
              </a:lnSpc>
              <a:spcBef>
                <a:spcPts val="200"/>
              </a:spcBef>
            </a:pPr>
            <a:r>
              <a:rPr lang="da-DK" sz="1100" dirty="0">
                <a:solidFill>
                  <a:srgbClr val="FFFFFF"/>
                </a:solidFill>
                <a:effectLst/>
                <a:latin typeface="IBM Plex Sans" panose="020B0503050203000203" pitchFamily="34" charset="0"/>
              </a:rPr>
              <a:t>Adresse </a:t>
            </a:r>
          </a:p>
          <a:p>
            <a:pPr>
              <a:lnSpc>
                <a:spcPct val="100000"/>
              </a:lnSpc>
              <a:spcBef>
                <a:spcPts val="200"/>
              </a:spcBef>
            </a:pPr>
            <a:r>
              <a:rPr lang="da-DK" sz="1100" dirty="0">
                <a:solidFill>
                  <a:srgbClr val="FFFFFF"/>
                </a:solidFill>
                <a:effectLst/>
                <a:latin typeface="IBM Plex Sans" panose="020B0503050203000203" pitchFamily="34" charset="0"/>
              </a:rPr>
              <a:t>Kontaktoplysninger]</a:t>
            </a:r>
            <a:endParaRPr lang="da-DK" dirty="0"/>
          </a:p>
        </p:txBody>
      </p:sp>
      <p:sp>
        <p:nvSpPr>
          <p:cNvPr id="5" name="Pladsholder til tekst 4">
            <a:extLst>
              <a:ext uri="{FF2B5EF4-FFF2-40B4-BE49-F238E27FC236}">
                <a16:creationId xmlns:a16="http://schemas.microsoft.com/office/drawing/2014/main" id="{E2142E80-636C-35DF-F501-482C936F8876}"/>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da-DK"/>
          </a:p>
        </p:txBody>
      </p:sp>
    </p:spTree>
    <p:extLst>
      <p:ext uri="{BB962C8B-B14F-4D97-AF65-F5344CB8AC3E}">
        <p14:creationId xmlns:p14="http://schemas.microsoft.com/office/powerpoint/2010/main" val="3140708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C6F81-F85F-093F-B025-9485AF285A6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22396" y="0"/>
            <a:ext cx="5487169" cy="6858000"/>
          </a:xfrm>
          <a:prstGeom prst="rect">
            <a:avLst/>
          </a:prstGeom>
        </p:spPr>
      </p:pic>
      <p:sp>
        <p:nvSpPr>
          <p:cNvPr id="4" name="Pladsholder til slidenummer 3">
            <a:extLst>
              <a:ext uri="{FF2B5EF4-FFF2-40B4-BE49-F238E27FC236}">
                <a16:creationId xmlns:a16="http://schemas.microsoft.com/office/drawing/2014/main" id="{20D032CB-7214-578F-E68B-B1B23281B183}"/>
              </a:ext>
            </a:extLst>
          </p:cNvPr>
          <p:cNvSpPr>
            <a:spLocks noGrp="1"/>
          </p:cNvSpPr>
          <p:nvPr>
            <p:ph type="sldNum" sz="quarter" idx="12"/>
          </p:nvPr>
        </p:nvSpPr>
        <p:spPr/>
        <p:txBody>
          <a:bodyPr/>
          <a:lstStyle/>
          <a:p>
            <a:fld id="{5A0D23CF-C5A3-5445-819D-C647D180BB4B}" type="slidenum">
              <a:rPr lang="da-DK" smtClean="0"/>
              <a:pPr/>
              <a:t>14</a:t>
            </a:fld>
            <a:endParaRPr lang="da-DK"/>
          </a:p>
        </p:txBody>
      </p:sp>
      <p:sp>
        <p:nvSpPr>
          <p:cNvPr id="11" name="Titel 1">
            <a:extLst>
              <a:ext uri="{FF2B5EF4-FFF2-40B4-BE49-F238E27FC236}">
                <a16:creationId xmlns:a16="http://schemas.microsoft.com/office/drawing/2014/main" id="{120D830A-8723-0C52-0C88-53EC470B7FFC}"/>
              </a:ext>
            </a:extLst>
          </p:cNvPr>
          <p:cNvSpPr>
            <a:spLocks noGrp="1"/>
          </p:cNvSpPr>
          <p:nvPr>
            <p:ph type="title"/>
          </p:nvPr>
        </p:nvSpPr>
        <p:spPr/>
        <p:txBody>
          <a:bodyPr>
            <a:normAutofit/>
          </a:bodyPr>
          <a:lstStyle/>
          <a:p>
            <a:r>
              <a:rPr lang="da-DK" sz="2000" b="1" dirty="0">
                <a:solidFill>
                  <a:srgbClr val="0000FF"/>
                </a:solidFill>
                <a:effectLst/>
                <a:latin typeface="IBM Plex Sans" panose="020B0503050203000203" pitchFamily="34" charset="0"/>
              </a:rPr>
              <a:t>Andre mulige indholdselementer</a:t>
            </a:r>
            <a:endParaRPr lang="da-DK" dirty="0">
              <a:solidFill>
                <a:srgbClr val="0000FF"/>
              </a:solidFill>
            </a:endParaRPr>
          </a:p>
        </p:txBody>
      </p:sp>
      <p:sp>
        <p:nvSpPr>
          <p:cNvPr id="12" name="Pladsholder til indhold 2">
            <a:extLst>
              <a:ext uri="{FF2B5EF4-FFF2-40B4-BE49-F238E27FC236}">
                <a16:creationId xmlns:a16="http://schemas.microsoft.com/office/drawing/2014/main" id="{B793E1D4-B7C7-EB0F-038E-283077EAA304}"/>
              </a:ext>
            </a:extLst>
          </p:cNvPr>
          <p:cNvSpPr>
            <a:spLocks noGrp="1"/>
          </p:cNvSpPr>
          <p:nvPr>
            <p:ph idx="1"/>
          </p:nvPr>
        </p:nvSpPr>
        <p:spPr>
          <a:xfrm>
            <a:off x="1260000" y="1587500"/>
            <a:ext cx="5877400" cy="4589463"/>
          </a:xfrm>
        </p:spPr>
        <p:txBody>
          <a:bodyPr>
            <a:normAutofit/>
          </a:bodyPr>
          <a:lstStyle/>
          <a:p>
            <a:pPr indent="0" fontAlgn="base">
              <a:lnSpc>
                <a:spcPct val="120000"/>
              </a:lnSpc>
              <a:buNone/>
            </a:pPr>
            <a:r>
              <a:rPr lang="da-DK" dirty="0">
                <a:solidFill>
                  <a:srgbClr val="0000FF"/>
                </a:solidFill>
              </a:rPr>
              <a:t>I de følgende afsnit kan du finde skabeloner til øvrige indholdselementer, som kan være relevante for din virksomhed, fx en væsentlighedsvurdering, due diligence for bæredygtighed, FN's Verdensmål, mærker, certificeringer eller lign. Hvis du arbejder med andre relevante områder eller har internationale forpligtelser, fx Science </a:t>
            </a:r>
            <a:r>
              <a:rPr lang="da-DK" dirty="0" err="1">
                <a:solidFill>
                  <a:srgbClr val="0000FF"/>
                </a:solidFill>
              </a:rPr>
              <a:t>Based</a:t>
            </a:r>
            <a:r>
              <a:rPr lang="da-DK" dirty="0">
                <a:solidFill>
                  <a:srgbClr val="0000FF"/>
                </a:solidFill>
              </a:rPr>
              <a:t> Targets </a:t>
            </a:r>
            <a:r>
              <a:rPr lang="da-DK" dirty="0" err="1">
                <a:solidFill>
                  <a:srgbClr val="0000FF"/>
                </a:solidFill>
              </a:rPr>
              <a:t>Initiative</a:t>
            </a:r>
            <a:r>
              <a:rPr lang="da-DK" dirty="0">
                <a:solidFill>
                  <a:srgbClr val="0000FF"/>
                </a:solidFill>
              </a:rPr>
              <a:t> eller Global Compact, kan du også med fordel vælge at medtage dem i din ESG-opgørelse. </a:t>
            </a:r>
            <a:endParaRPr lang="en-US" dirty="0">
              <a:solidFill>
                <a:srgbClr val="0000FF"/>
              </a:solidFill>
            </a:endParaRPr>
          </a:p>
        </p:txBody>
      </p:sp>
    </p:spTree>
    <p:extLst>
      <p:ext uri="{BB962C8B-B14F-4D97-AF65-F5344CB8AC3E}">
        <p14:creationId xmlns:p14="http://schemas.microsoft.com/office/powerpoint/2010/main" val="3417552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A57C6966-6BE1-C081-74E5-30D7537ADB21}"/>
              </a:ext>
            </a:extLst>
          </p:cNvPr>
          <p:cNvSpPr>
            <a:spLocks noGrp="1"/>
          </p:cNvSpPr>
          <p:nvPr>
            <p:ph type="sldNum" sz="quarter" idx="13"/>
          </p:nvPr>
        </p:nvSpPr>
        <p:spPr/>
        <p:txBody>
          <a:bodyPr/>
          <a:lstStyle/>
          <a:p>
            <a:fld id="{5A0D23CF-C5A3-5445-819D-C647D180BB4B}" type="slidenum">
              <a:rPr lang="da-DK" smtClean="0"/>
              <a:pPr/>
              <a:t>15</a:t>
            </a:fld>
            <a:endParaRPr lang="da-DK"/>
          </a:p>
        </p:txBody>
      </p:sp>
      <p:sp>
        <p:nvSpPr>
          <p:cNvPr id="14" name="Titel 1">
            <a:extLst>
              <a:ext uri="{FF2B5EF4-FFF2-40B4-BE49-F238E27FC236}">
                <a16:creationId xmlns:a16="http://schemas.microsoft.com/office/drawing/2014/main" id="{95CC454D-BF78-0FBF-B061-EE39E18BAC9C}"/>
              </a:ext>
            </a:extLst>
          </p:cNvPr>
          <p:cNvSpPr>
            <a:spLocks noGrp="1"/>
          </p:cNvSpPr>
          <p:nvPr>
            <p:ph type="title"/>
          </p:nvPr>
        </p:nvSpPr>
        <p:spPr>
          <a:xfrm>
            <a:off x="1249193" y="1089706"/>
            <a:ext cx="4627034" cy="315912"/>
          </a:xfrm>
        </p:spPr>
        <p:txBody>
          <a:bodyPr>
            <a:normAutofit/>
          </a:bodyPr>
          <a:lstStyle/>
          <a:p>
            <a:r>
              <a:rPr lang="da-DK" sz="2000" b="1" dirty="0">
                <a:solidFill>
                  <a:srgbClr val="014625"/>
                </a:solidFill>
                <a:effectLst/>
                <a:latin typeface="IBM Plex Sans"/>
              </a:rPr>
              <a:t>Væsentlighedsvurdering</a:t>
            </a:r>
            <a:endParaRPr lang="da-DK" dirty="0">
              <a:latin typeface="IBM Plex Sans"/>
            </a:endParaRPr>
          </a:p>
        </p:txBody>
      </p:sp>
      <p:sp>
        <p:nvSpPr>
          <p:cNvPr id="15" name="Pladsholder til indhold 2">
            <a:extLst>
              <a:ext uri="{FF2B5EF4-FFF2-40B4-BE49-F238E27FC236}">
                <a16:creationId xmlns:a16="http://schemas.microsoft.com/office/drawing/2014/main" id="{962AFDA0-0127-8BB7-372B-1B0F9E7EF668}"/>
              </a:ext>
            </a:extLst>
          </p:cNvPr>
          <p:cNvSpPr>
            <a:spLocks noGrp="1"/>
          </p:cNvSpPr>
          <p:nvPr>
            <p:ph idx="1"/>
          </p:nvPr>
        </p:nvSpPr>
        <p:spPr>
          <a:xfrm>
            <a:off x="6061147" y="1907502"/>
            <a:ext cx="5168832" cy="4133993"/>
          </a:xfrm>
        </p:spPr>
        <p:txBody>
          <a:bodyPr vert="horz" lIns="0" tIns="0" rIns="0" bIns="0" rtlCol="0" anchor="t">
            <a:normAutofit/>
          </a:bodyPr>
          <a:lstStyle/>
          <a:p>
            <a:pPr marL="0" indent="0">
              <a:lnSpc>
                <a:spcPct val="120000"/>
              </a:lnSpc>
              <a:buNone/>
            </a:pPr>
            <a:r>
              <a:rPr lang="da-DK" dirty="0">
                <a:solidFill>
                  <a:srgbClr val="0000FF"/>
                </a:solidFill>
                <a:latin typeface="IBM Plex Sans"/>
              </a:rPr>
              <a:t>Her kan du beskrive din virksomheds væsentlighedsvurdering, og hvordan du har lavet væsentlighedsvurderingen. </a:t>
            </a:r>
            <a:r>
              <a:rPr lang="da-DK" b="0" i="0" u="none" strike="noStrike" dirty="0">
                <a:solidFill>
                  <a:srgbClr val="0000FF"/>
                </a:solidFill>
                <a:effectLst/>
                <a:latin typeface="IBM Plex Sans"/>
              </a:rPr>
              <a:t>En væsentlighedsvurdering fungerer som et værktøj, der kan hjælpe dig med at identificere væsentlige områder med betydning for bæredygtighed. </a:t>
            </a:r>
            <a:endParaRPr lang="da-DK" dirty="0">
              <a:solidFill>
                <a:srgbClr val="0000FF"/>
              </a:solidFill>
              <a:latin typeface="IBM Plex Sans"/>
            </a:endParaRPr>
          </a:p>
          <a:p>
            <a:pPr marL="0" indent="0">
              <a:lnSpc>
                <a:spcPct val="120000"/>
              </a:lnSpc>
              <a:buNone/>
            </a:pPr>
            <a:r>
              <a:rPr lang="da-DK" dirty="0">
                <a:solidFill>
                  <a:srgbClr val="0000FF"/>
                </a:solidFill>
                <a:latin typeface="IBM Plex Sans"/>
              </a:rPr>
              <a:t>Derudover kan du illustrere din virksomheds væsentlighedsvurdering med udgangspunkt i figuren t</a:t>
            </a:r>
            <a:r>
              <a:rPr lang="da-DK" b="0" i="0" u="none" strike="noStrike" dirty="0">
                <a:solidFill>
                  <a:srgbClr val="0000FF"/>
                </a:solidFill>
                <a:effectLst/>
                <a:latin typeface="IBM Plex Sans"/>
              </a:rPr>
              <a:t>il venstre. Aktiviteter i det øverste højre er de mest væsentlige for virksomheden og interessenter, og aktiviteter i det nederste venstre hjørne er de mindst væsentlige.</a:t>
            </a:r>
            <a:endParaRPr lang="da-DK" dirty="0">
              <a:latin typeface="IBM Plex Sans"/>
            </a:endParaRPr>
          </a:p>
          <a:p>
            <a:pPr marL="0" indent="0">
              <a:lnSpc>
                <a:spcPct val="120000"/>
              </a:lnSpc>
              <a:buNone/>
            </a:pPr>
            <a:r>
              <a:rPr lang="da-DK" dirty="0">
                <a:solidFill>
                  <a:srgbClr val="0000FF"/>
                </a:solidFill>
                <a:latin typeface="IBM Plex Sans"/>
              </a:rPr>
              <a:t>Hvis du laver en væsentlighedsvurdering for din virksomhed, vil du typisk gennemgå følgende skridt: </a:t>
            </a:r>
          </a:p>
          <a:p>
            <a:pPr marL="0" indent="0">
              <a:lnSpc>
                <a:spcPct val="120000"/>
              </a:lnSpc>
              <a:buNone/>
            </a:pPr>
            <a:r>
              <a:rPr lang="da-DK" dirty="0">
                <a:solidFill>
                  <a:srgbClr val="0000FF"/>
                </a:solidFill>
                <a:latin typeface="IBM Plex Sans"/>
              </a:rPr>
              <a:t>1. Udpeg et team til at udforme væsentlighedsvurderingen</a:t>
            </a:r>
          </a:p>
          <a:p>
            <a:pPr marL="0" indent="0">
              <a:lnSpc>
                <a:spcPct val="120000"/>
              </a:lnSpc>
              <a:buNone/>
            </a:pPr>
            <a:r>
              <a:rPr lang="da-DK" dirty="0">
                <a:solidFill>
                  <a:srgbClr val="0000FF"/>
                </a:solidFill>
                <a:latin typeface="IBM Plex Sans"/>
              </a:rPr>
              <a:t>2. Vurdér virksomhedens aktiviteter</a:t>
            </a:r>
          </a:p>
          <a:p>
            <a:pPr marL="0" indent="0">
              <a:lnSpc>
                <a:spcPct val="120000"/>
              </a:lnSpc>
              <a:buNone/>
            </a:pPr>
            <a:r>
              <a:rPr lang="da-DK" dirty="0">
                <a:solidFill>
                  <a:srgbClr val="0000FF"/>
                </a:solidFill>
                <a:latin typeface="IBM Plex Sans"/>
              </a:rPr>
              <a:t>3. Identificér og inddrag gerne stakeholders</a:t>
            </a:r>
          </a:p>
          <a:p>
            <a:pPr marL="0" indent="0">
              <a:lnSpc>
                <a:spcPct val="120000"/>
              </a:lnSpc>
              <a:buNone/>
            </a:pPr>
            <a:r>
              <a:rPr lang="da-DK" dirty="0">
                <a:solidFill>
                  <a:srgbClr val="0000FF"/>
                </a:solidFill>
                <a:latin typeface="IBM Plex Sans"/>
              </a:rPr>
              <a:t>4. Illustrér og kommunikér din væsentlighedsvurdering. </a:t>
            </a:r>
            <a:endParaRPr lang="da-DK" dirty="0">
              <a:solidFill>
                <a:srgbClr val="000000"/>
              </a:solidFill>
            </a:endParaRPr>
          </a:p>
          <a:p>
            <a:pPr marL="0" indent="0">
              <a:lnSpc>
                <a:spcPct val="120000"/>
              </a:lnSpc>
              <a:buNone/>
            </a:pPr>
            <a:r>
              <a:rPr lang="da-DK" dirty="0">
                <a:solidFill>
                  <a:srgbClr val="0000FF"/>
                </a:solidFill>
                <a:latin typeface="IBM Plex Sans"/>
                <a:hlinkClick r:id="rId3">
                  <a:extLst>
                    <a:ext uri="{A12FA001-AC4F-418D-AE19-62706E023703}">
                      <ahyp:hlinkClr xmlns:ahyp="http://schemas.microsoft.com/office/drawing/2018/hyperlinkcolor" val="tx"/>
                    </a:ext>
                  </a:extLst>
                </a:hlinkClick>
              </a:rPr>
              <a:t>Læs mere om, hvordan du laver en væsentlighedsvurdering for din virksomhed på Virksomhedsguiden</a:t>
            </a:r>
            <a:endParaRPr lang="da-DK" dirty="0">
              <a:solidFill>
                <a:srgbClr val="0000FF"/>
              </a:solidFill>
              <a:latin typeface="IBM Plex Sans"/>
            </a:endParaRPr>
          </a:p>
          <a:p>
            <a:pPr marL="0" indent="0">
              <a:lnSpc>
                <a:spcPct val="120000"/>
              </a:lnSpc>
              <a:buNone/>
            </a:pPr>
            <a:endParaRPr lang="da-DK" dirty="0">
              <a:solidFill>
                <a:srgbClr val="0000FF"/>
              </a:solidFill>
              <a:latin typeface="IBM Plex Sans"/>
            </a:endParaRPr>
          </a:p>
          <a:p>
            <a:pPr marL="0" indent="0">
              <a:lnSpc>
                <a:spcPct val="120000"/>
              </a:lnSpc>
              <a:buNone/>
            </a:pPr>
            <a:endParaRPr lang="da-DK" dirty="0">
              <a:solidFill>
                <a:srgbClr val="0000FF"/>
              </a:solidFill>
              <a:latin typeface="IBM Plex Sans"/>
            </a:endParaRPr>
          </a:p>
          <a:p>
            <a:pPr marL="0" indent="0">
              <a:lnSpc>
                <a:spcPct val="120000"/>
              </a:lnSpc>
              <a:buNone/>
            </a:pPr>
            <a:endParaRPr lang="da-DK" dirty="0">
              <a:solidFill>
                <a:srgbClr val="0000FF"/>
              </a:solidFill>
              <a:latin typeface="IBM Plex Sans"/>
            </a:endParaRPr>
          </a:p>
          <a:p>
            <a:pPr marL="0" indent="0">
              <a:lnSpc>
                <a:spcPct val="120000"/>
              </a:lnSpc>
              <a:buNone/>
            </a:pPr>
            <a:endParaRPr lang="da-DK" dirty="0">
              <a:solidFill>
                <a:schemeClr val="bg2">
                  <a:lumMod val="75000"/>
                </a:schemeClr>
              </a:solidFill>
            </a:endParaRPr>
          </a:p>
          <a:p>
            <a:pPr marL="0" indent="0">
              <a:lnSpc>
                <a:spcPct val="120000"/>
              </a:lnSpc>
              <a:buNone/>
            </a:pPr>
            <a:endParaRPr lang="da-DK" sz="1000" dirty="0">
              <a:solidFill>
                <a:schemeClr val="bg2">
                  <a:lumMod val="75000"/>
                </a:schemeClr>
              </a:solidFill>
              <a:effectLst/>
              <a:latin typeface="IBM Plex Sans" panose="020B0503050203000203" pitchFamily="34" charset="0"/>
            </a:endParaRPr>
          </a:p>
          <a:p>
            <a:pPr marL="0" indent="0">
              <a:lnSpc>
                <a:spcPct val="120000"/>
              </a:lnSpc>
              <a:buNone/>
            </a:pPr>
            <a:endParaRPr lang="da-DK" sz="1000" dirty="0">
              <a:solidFill>
                <a:srgbClr val="00B0F0"/>
              </a:solidFill>
              <a:effectLst/>
              <a:latin typeface="IBM Plex Sans" panose="020B0503050203000203" pitchFamily="34" charset="0"/>
            </a:endParaRPr>
          </a:p>
          <a:p>
            <a:pPr marL="0" indent="0">
              <a:buNone/>
            </a:pPr>
            <a:endParaRPr lang="da-DK" dirty="0"/>
          </a:p>
        </p:txBody>
      </p:sp>
      <p:sp>
        <p:nvSpPr>
          <p:cNvPr id="9" name="Pladsholder til tekst 8">
            <a:extLst>
              <a:ext uri="{FF2B5EF4-FFF2-40B4-BE49-F238E27FC236}">
                <a16:creationId xmlns:a16="http://schemas.microsoft.com/office/drawing/2014/main" id="{F3D34CE4-B29E-B1C8-7C92-ADAE268318F2}"/>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da-DK"/>
          </a:p>
        </p:txBody>
      </p:sp>
      <p:sp>
        <p:nvSpPr>
          <p:cNvPr id="17" name="Ellipse 16">
            <a:extLst>
              <a:ext uri="{FF2B5EF4-FFF2-40B4-BE49-F238E27FC236}">
                <a16:creationId xmlns:a16="http://schemas.microsoft.com/office/drawing/2014/main" id="{BE273D98-EFB1-1D3C-2A8E-ECB51FB9DF9D}"/>
              </a:ext>
              <a:ext uri="{C183D7F6-B498-43B3-948B-1728B52AA6E4}">
                <adec:decorative xmlns:adec="http://schemas.microsoft.com/office/drawing/2017/decorative" val="1"/>
              </a:ext>
            </a:extLst>
          </p:cNvPr>
          <p:cNvSpPr/>
          <p:nvPr/>
        </p:nvSpPr>
        <p:spPr>
          <a:xfrm>
            <a:off x="4382219" y="2012420"/>
            <a:ext cx="131654" cy="131654"/>
          </a:xfrm>
          <a:prstGeom prst="ellipse">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Ellipse 34">
            <a:extLst>
              <a:ext uri="{FF2B5EF4-FFF2-40B4-BE49-F238E27FC236}">
                <a16:creationId xmlns:a16="http://schemas.microsoft.com/office/drawing/2014/main" id="{5C888A08-6903-6F09-5BDF-3FF92A7088C9}"/>
              </a:ext>
              <a:ext uri="{C183D7F6-B498-43B3-948B-1728B52AA6E4}">
                <adec:decorative xmlns:adec="http://schemas.microsoft.com/office/drawing/2017/decorative" val="1"/>
              </a:ext>
            </a:extLst>
          </p:cNvPr>
          <p:cNvSpPr/>
          <p:nvPr/>
        </p:nvSpPr>
        <p:spPr>
          <a:xfrm>
            <a:off x="4563374" y="2624895"/>
            <a:ext cx="131654" cy="131654"/>
          </a:xfrm>
          <a:prstGeom prst="ellipse">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 name="Ellipse 38">
            <a:extLst>
              <a:ext uri="{FF2B5EF4-FFF2-40B4-BE49-F238E27FC236}">
                <a16:creationId xmlns:a16="http://schemas.microsoft.com/office/drawing/2014/main" id="{DB120F83-24E8-0BAA-2163-58537346A699}"/>
              </a:ext>
              <a:ext uri="{C183D7F6-B498-43B3-948B-1728B52AA6E4}">
                <adec:decorative xmlns:adec="http://schemas.microsoft.com/office/drawing/2017/decorative" val="1"/>
              </a:ext>
            </a:extLst>
          </p:cNvPr>
          <p:cNvSpPr/>
          <p:nvPr/>
        </p:nvSpPr>
        <p:spPr>
          <a:xfrm>
            <a:off x="3562710" y="2409235"/>
            <a:ext cx="131654" cy="131654"/>
          </a:xfrm>
          <a:prstGeom prst="ellipse">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1" name="Ellipse 40">
            <a:extLst>
              <a:ext uri="{FF2B5EF4-FFF2-40B4-BE49-F238E27FC236}">
                <a16:creationId xmlns:a16="http://schemas.microsoft.com/office/drawing/2014/main" id="{26CCDD0F-5584-6C68-2C2E-BEEFA535C9B9}"/>
              </a:ext>
              <a:ext uri="{C183D7F6-B498-43B3-948B-1728B52AA6E4}">
                <adec:decorative xmlns:adec="http://schemas.microsoft.com/office/drawing/2017/decorative" val="1"/>
              </a:ext>
            </a:extLst>
          </p:cNvPr>
          <p:cNvSpPr/>
          <p:nvPr/>
        </p:nvSpPr>
        <p:spPr>
          <a:xfrm>
            <a:off x="4278702" y="3427152"/>
            <a:ext cx="131654" cy="131654"/>
          </a:xfrm>
          <a:prstGeom prst="ellipse">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4" name="Ellipse 43">
            <a:extLst>
              <a:ext uri="{FF2B5EF4-FFF2-40B4-BE49-F238E27FC236}">
                <a16:creationId xmlns:a16="http://schemas.microsoft.com/office/drawing/2014/main" id="{BD525AAC-19AB-1833-6E41-757A3DACC0F0}"/>
              </a:ext>
              <a:ext uri="{C183D7F6-B498-43B3-948B-1728B52AA6E4}">
                <adec:decorative xmlns:adec="http://schemas.microsoft.com/office/drawing/2017/decorative" val="1"/>
              </a:ext>
            </a:extLst>
          </p:cNvPr>
          <p:cNvSpPr/>
          <p:nvPr/>
        </p:nvSpPr>
        <p:spPr>
          <a:xfrm>
            <a:off x="3114136" y="3901604"/>
            <a:ext cx="131654" cy="131654"/>
          </a:xfrm>
          <a:prstGeom prst="ellipse">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7" name="Ellipse 46">
            <a:extLst>
              <a:ext uri="{FF2B5EF4-FFF2-40B4-BE49-F238E27FC236}">
                <a16:creationId xmlns:a16="http://schemas.microsoft.com/office/drawing/2014/main" id="{23A0BBFE-053E-08D6-49EB-F255FB738801}"/>
              </a:ext>
              <a:ext uri="{C183D7F6-B498-43B3-948B-1728B52AA6E4}">
                <adec:decorative xmlns:adec="http://schemas.microsoft.com/office/drawing/2017/decorative" val="1"/>
              </a:ext>
            </a:extLst>
          </p:cNvPr>
          <p:cNvSpPr/>
          <p:nvPr/>
        </p:nvSpPr>
        <p:spPr>
          <a:xfrm>
            <a:off x="2786332" y="2849182"/>
            <a:ext cx="131654" cy="131654"/>
          </a:xfrm>
          <a:prstGeom prst="ellipse">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9" name="Ellipse 48">
            <a:extLst>
              <a:ext uri="{FF2B5EF4-FFF2-40B4-BE49-F238E27FC236}">
                <a16:creationId xmlns:a16="http://schemas.microsoft.com/office/drawing/2014/main" id="{E0D5D8B3-8211-829A-EA47-4099035B1895}"/>
              </a:ext>
              <a:ext uri="{C183D7F6-B498-43B3-948B-1728B52AA6E4}">
                <adec:decorative xmlns:adec="http://schemas.microsoft.com/office/drawing/2017/decorative" val="1"/>
              </a:ext>
            </a:extLst>
          </p:cNvPr>
          <p:cNvSpPr/>
          <p:nvPr/>
        </p:nvSpPr>
        <p:spPr>
          <a:xfrm>
            <a:off x="1958196" y="2322971"/>
            <a:ext cx="131654" cy="131654"/>
          </a:xfrm>
          <a:prstGeom prst="ellipse">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1" name="Ellipse 50">
            <a:extLst>
              <a:ext uri="{FF2B5EF4-FFF2-40B4-BE49-F238E27FC236}">
                <a16:creationId xmlns:a16="http://schemas.microsoft.com/office/drawing/2014/main" id="{E3CE0326-7953-CD8D-3BFA-8724C3B16E0D}"/>
              </a:ext>
              <a:ext uri="{C183D7F6-B498-43B3-948B-1728B52AA6E4}">
                <adec:decorative xmlns:adec="http://schemas.microsoft.com/office/drawing/2017/decorative" val="1"/>
              </a:ext>
            </a:extLst>
          </p:cNvPr>
          <p:cNvSpPr/>
          <p:nvPr/>
        </p:nvSpPr>
        <p:spPr>
          <a:xfrm>
            <a:off x="4287328" y="4867764"/>
            <a:ext cx="131654" cy="131654"/>
          </a:xfrm>
          <a:prstGeom prst="ellipse">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3" name="Ellipse 52">
            <a:extLst>
              <a:ext uri="{FF2B5EF4-FFF2-40B4-BE49-F238E27FC236}">
                <a16:creationId xmlns:a16="http://schemas.microsoft.com/office/drawing/2014/main" id="{6DE6988A-80E9-3486-FBF3-F461524847D5}"/>
              </a:ext>
              <a:ext uri="{C183D7F6-B498-43B3-948B-1728B52AA6E4}">
                <adec:decorative xmlns:adec="http://schemas.microsoft.com/office/drawing/2017/decorative" val="1"/>
              </a:ext>
            </a:extLst>
          </p:cNvPr>
          <p:cNvSpPr/>
          <p:nvPr/>
        </p:nvSpPr>
        <p:spPr>
          <a:xfrm>
            <a:off x="3278038" y="5281832"/>
            <a:ext cx="131654" cy="131654"/>
          </a:xfrm>
          <a:prstGeom prst="ellipse">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5" name="Ellipse 54">
            <a:extLst>
              <a:ext uri="{FF2B5EF4-FFF2-40B4-BE49-F238E27FC236}">
                <a16:creationId xmlns:a16="http://schemas.microsoft.com/office/drawing/2014/main" id="{6E16AD1F-B5AB-E020-2C80-3A5B0115C938}"/>
              </a:ext>
              <a:ext uri="{C183D7F6-B498-43B3-948B-1728B52AA6E4}">
                <adec:decorative xmlns:adec="http://schemas.microsoft.com/office/drawing/2017/decorative" val="1"/>
              </a:ext>
            </a:extLst>
          </p:cNvPr>
          <p:cNvSpPr/>
          <p:nvPr/>
        </p:nvSpPr>
        <p:spPr>
          <a:xfrm>
            <a:off x="4173484" y="3833609"/>
            <a:ext cx="131654" cy="131654"/>
          </a:xfrm>
          <a:prstGeom prst="ellipse">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7" name="Ellipse 56">
            <a:extLst>
              <a:ext uri="{FF2B5EF4-FFF2-40B4-BE49-F238E27FC236}">
                <a16:creationId xmlns:a16="http://schemas.microsoft.com/office/drawing/2014/main" id="{B85E76B0-7A8C-B986-4B39-28CAC7152C05}"/>
              </a:ext>
              <a:ext uri="{C183D7F6-B498-43B3-948B-1728B52AA6E4}">
                <adec:decorative xmlns:adec="http://schemas.microsoft.com/office/drawing/2017/decorative" val="1"/>
              </a:ext>
            </a:extLst>
          </p:cNvPr>
          <p:cNvSpPr/>
          <p:nvPr/>
        </p:nvSpPr>
        <p:spPr>
          <a:xfrm>
            <a:off x="3623095" y="2875062"/>
            <a:ext cx="131654" cy="131654"/>
          </a:xfrm>
          <a:prstGeom prst="ellipse">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0" name="Ellipse 59">
            <a:extLst>
              <a:ext uri="{FF2B5EF4-FFF2-40B4-BE49-F238E27FC236}">
                <a16:creationId xmlns:a16="http://schemas.microsoft.com/office/drawing/2014/main" id="{1DB65A7A-7415-BDEB-3955-15025F36B087}"/>
              </a:ext>
              <a:ext uri="{C183D7F6-B498-43B3-948B-1728B52AA6E4}">
                <adec:decorative xmlns:adec="http://schemas.microsoft.com/office/drawing/2017/decorative" val="1"/>
              </a:ext>
            </a:extLst>
          </p:cNvPr>
          <p:cNvSpPr/>
          <p:nvPr/>
        </p:nvSpPr>
        <p:spPr>
          <a:xfrm>
            <a:off x="2732873" y="4316688"/>
            <a:ext cx="131654" cy="131654"/>
          </a:xfrm>
          <a:prstGeom prst="ellipse">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2" name="Ellipse 61">
            <a:extLst>
              <a:ext uri="{FF2B5EF4-FFF2-40B4-BE49-F238E27FC236}">
                <a16:creationId xmlns:a16="http://schemas.microsoft.com/office/drawing/2014/main" id="{6C341BF4-97D3-FBFD-B201-369B6FB2D8F3}"/>
              </a:ext>
              <a:ext uri="{C183D7F6-B498-43B3-948B-1728B52AA6E4}">
                <adec:decorative xmlns:adec="http://schemas.microsoft.com/office/drawing/2017/decorative" val="1"/>
              </a:ext>
            </a:extLst>
          </p:cNvPr>
          <p:cNvSpPr/>
          <p:nvPr/>
        </p:nvSpPr>
        <p:spPr>
          <a:xfrm>
            <a:off x="1457863" y="3522043"/>
            <a:ext cx="131654" cy="131654"/>
          </a:xfrm>
          <a:prstGeom prst="ellipse">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49">
            <a:extLst>
              <a:ext uri="{FF2B5EF4-FFF2-40B4-BE49-F238E27FC236}">
                <a16:creationId xmlns:a16="http://schemas.microsoft.com/office/drawing/2014/main" id="{B582990F-37EE-5446-23F4-A895D08F951D}"/>
              </a:ext>
              <a:ext uri="{C183D7F6-B498-43B3-948B-1728B52AA6E4}">
                <adec:decorative xmlns:adec="http://schemas.microsoft.com/office/drawing/2017/decorative" val="1"/>
              </a:ext>
            </a:extLst>
          </p:cNvPr>
          <p:cNvSpPr txBox="1"/>
          <p:nvPr/>
        </p:nvSpPr>
        <p:spPr>
          <a:xfrm>
            <a:off x="2895482" y="2770026"/>
            <a:ext cx="860026" cy="230832"/>
          </a:xfrm>
          <a:prstGeom prst="rect">
            <a:avLst/>
          </a:prstGeom>
          <a:noFill/>
        </p:spPr>
        <p:txBody>
          <a:bodyPr wrap="square" lIns="91440" tIns="45720" rIns="91440" bIns="45720" anchor="t">
            <a:spAutoFit/>
          </a:bodyPr>
          <a:lstStyle/>
          <a:p>
            <a:r>
              <a:rPr lang="da-DK" sz="900">
                <a:latin typeface="IBM Plex Sans"/>
              </a:rPr>
              <a:t>Aktivitet</a:t>
            </a:r>
            <a:endParaRPr lang="da-DK" sz="900"/>
          </a:p>
        </p:txBody>
      </p:sp>
      <p:grpSp>
        <p:nvGrpSpPr>
          <p:cNvPr id="16" name="Gruppe 15">
            <a:extLst>
              <a:ext uri="{FF2B5EF4-FFF2-40B4-BE49-F238E27FC236}">
                <a16:creationId xmlns:a16="http://schemas.microsoft.com/office/drawing/2014/main" id="{F61C1149-E75B-8929-7276-9BE26BFA4047}"/>
              </a:ext>
              <a:ext uri="{C183D7F6-B498-43B3-948B-1728B52AA6E4}">
                <adec:decorative xmlns:adec="http://schemas.microsoft.com/office/drawing/2017/decorative" val="1"/>
              </a:ext>
            </a:extLst>
          </p:cNvPr>
          <p:cNvGrpSpPr/>
          <p:nvPr/>
        </p:nvGrpSpPr>
        <p:grpSpPr>
          <a:xfrm>
            <a:off x="764370" y="1486959"/>
            <a:ext cx="4879559" cy="4975080"/>
            <a:chOff x="764370" y="1486959"/>
            <a:chExt cx="4879559" cy="4975080"/>
          </a:xfrm>
        </p:grpSpPr>
        <p:pic>
          <p:nvPicPr>
            <p:cNvPr id="31" name="Billede 30" descr="Et billede, der indeholder plads&#10;&#10;Automatisk genereret beskrivelse">
              <a:extLst>
                <a:ext uri="{FF2B5EF4-FFF2-40B4-BE49-F238E27FC236}">
                  <a16:creationId xmlns:a16="http://schemas.microsoft.com/office/drawing/2014/main" id="{39C4A87A-DBA5-8EE5-F84C-EF8E24966940}"/>
                </a:ext>
              </a:extLst>
            </p:cNvPr>
            <p:cNvPicPr>
              <a:picLocks noChangeAspect="1"/>
            </p:cNvPicPr>
            <p:nvPr/>
          </p:nvPicPr>
          <p:blipFill>
            <a:blip r:embed="rId4"/>
            <a:stretch>
              <a:fillRect/>
            </a:stretch>
          </p:blipFill>
          <p:spPr>
            <a:xfrm>
              <a:off x="764370" y="1486959"/>
              <a:ext cx="4879559" cy="4975080"/>
            </a:xfrm>
            <a:prstGeom prst="rect">
              <a:avLst/>
            </a:prstGeom>
          </p:spPr>
        </p:pic>
        <p:sp>
          <p:nvSpPr>
            <p:cNvPr id="18" name="Tekstfelt 17">
              <a:extLst>
                <a:ext uri="{FF2B5EF4-FFF2-40B4-BE49-F238E27FC236}">
                  <a16:creationId xmlns:a16="http://schemas.microsoft.com/office/drawing/2014/main" id="{BEEE2E06-2802-A5E3-4F3B-353B6EC3C1C6}"/>
                </a:ext>
              </a:extLst>
            </p:cNvPr>
            <p:cNvSpPr txBox="1"/>
            <p:nvPr/>
          </p:nvSpPr>
          <p:spPr>
            <a:xfrm>
              <a:off x="4487437" y="1951476"/>
              <a:ext cx="860026" cy="230832"/>
            </a:xfrm>
            <a:prstGeom prst="rect">
              <a:avLst/>
            </a:prstGeom>
            <a:noFill/>
          </p:spPr>
          <p:txBody>
            <a:bodyPr wrap="square" lIns="91440" tIns="45720" rIns="91440" bIns="45720" anchor="t">
              <a:spAutoFit/>
            </a:bodyPr>
            <a:lstStyle/>
            <a:p>
              <a:r>
                <a:rPr lang="da-DK" sz="900">
                  <a:latin typeface="IBM Plex Sans"/>
                </a:rPr>
                <a:t>Aktivitet</a:t>
              </a:r>
              <a:endParaRPr lang="da-DK" sz="900"/>
            </a:p>
          </p:txBody>
        </p:sp>
        <p:sp>
          <p:nvSpPr>
            <p:cNvPr id="40" name="Tekstfelt 39">
              <a:extLst>
                <a:ext uri="{FF2B5EF4-FFF2-40B4-BE49-F238E27FC236}">
                  <a16:creationId xmlns:a16="http://schemas.microsoft.com/office/drawing/2014/main" id="{085FA632-A79B-1D7B-367C-22FB3EEF1156}"/>
                </a:ext>
              </a:extLst>
            </p:cNvPr>
            <p:cNvSpPr txBox="1"/>
            <p:nvPr/>
          </p:nvSpPr>
          <p:spPr>
            <a:xfrm>
              <a:off x="3667928" y="2348291"/>
              <a:ext cx="860026" cy="230832"/>
            </a:xfrm>
            <a:prstGeom prst="rect">
              <a:avLst/>
            </a:prstGeom>
            <a:noFill/>
          </p:spPr>
          <p:txBody>
            <a:bodyPr wrap="square" lIns="91440" tIns="45720" rIns="91440" bIns="45720" anchor="t">
              <a:spAutoFit/>
            </a:bodyPr>
            <a:lstStyle/>
            <a:p>
              <a:r>
                <a:rPr lang="da-DK" sz="900">
                  <a:latin typeface="IBM Plex Sans"/>
                </a:rPr>
                <a:t>Aktivitet</a:t>
              </a:r>
              <a:endParaRPr lang="da-DK" sz="900"/>
            </a:p>
          </p:txBody>
        </p:sp>
        <p:sp>
          <p:nvSpPr>
            <p:cNvPr id="50" name="Tekstfelt 49">
              <a:extLst>
                <a:ext uri="{FF2B5EF4-FFF2-40B4-BE49-F238E27FC236}">
                  <a16:creationId xmlns:a16="http://schemas.microsoft.com/office/drawing/2014/main" id="{1277CC1E-A1EC-FF01-D583-C19DBA599B18}"/>
                </a:ext>
              </a:extLst>
            </p:cNvPr>
            <p:cNvSpPr txBox="1"/>
            <p:nvPr/>
          </p:nvSpPr>
          <p:spPr>
            <a:xfrm>
              <a:off x="2063414" y="2262027"/>
              <a:ext cx="860026" cy="230832"/>
            </a:xfrm>
            <a:prstGeom prst="rect">
              <a:avLst/>
            </a:prstGeom>
            <a:noFill/>
          </p:spPr>
          <p:txBody>
            <a:bodyPr wrap="square" lIns="91440" tIns="45720" rIns="91440" bIns="45720" anchor="t">
              <a:spAutoFit/>
            </a:bodyPr>
            <a:lstStyle/>
            <a:p>
              <a:r>
                <a:rPr lang="da-DK" sz="900">
                  <a:latin typeface="IBM Plex Sans"/>
                </a:rPr>
                <a:t>Aktivitet</a:t>
              </a:r>
              <a:endParaRPr lang="da-DK" sz="900"/>
            </a:p>
          </p:txBody>
        </p:sp>
        <p:sp>
          <p:nvSpPr>
            <p:cNvPr id="2" name="Tekstfelt 49">
              <a:extLst>
                <a:ext uri="{FF2B5EF4-FFF2-40B4-BE49-F238E27FC236}">
                  <a16:creationId xmlns:a16="http://schemas.microsoft.com/office/drawing/2014/main" id="{B1A7E900-C885-F5D6-53AB-E7AD4CD9564E}"/>
                </a:ext>
              </a:extLst>
            </p:cNvPr>
            <p:cNvSpPr txBox="1"/>
            <p:nvPr/>
          </p:nvSpPr>
          <p:spPr>
            <a:xfrm>
              <a:off x="1590449" y="3470717"/>
              <a:ext cx="860026" cy="230832"/>
            </a:xfrm>
            <a:prstGeom prst="rect">
              <a:avLst/>
            </a:prstGeom>
            <a:noFill/>
          </p:spPr>
          <p:txBody>
            <a:bodyPr wrap="square" lIns="91440" tIns="45720" rIns="91440" bIns="45720" anchor="t">
              <a:spAutoFit/>
            </a:bodyPr>
            <a:lstStyle/>
            <a:p>
              <a:r>
                <a:rPr lang="da-DK" sz="900">
                  <a:latin typeface="IBM Plex Sans"/>
                </a:rPr>
                <a:t>Aktivitet</a:t>
              </a:r>
              <a:endParaRPr lang="da-DK" sz="900"/>
            </a:p>
          </p:txBody>
        </p:sp>
        <p:sp>
          <p:nvSpPr>
            <p:cNvPr id="5" name="Tekstfelt 39">
              <a:extLst>
                <a:ext uri="{FF2B5EF4-FFF2-40B4-BE49-F238E27FC236}">
                  <a16:creationId xmlns:a16="http://schemas.microsoft.com/office/drawing/2014/main" id="{EAAC04B3-0A30-5E3D-C45A-238CAD0CC4B2}"/>
                </a:ext>
              </a:extLst>
            </p:cNvPr>
            <p:cNvSpPr txBox="1"/>
            <p:nvPr/>
          </p:nvSpPr>
          <p:spPr>
            <a:xfrm>
              <a:off x="3755513" y="2830014"/>
              <a:ext cx="860026" cy="230832"/>
            </a:xfrm>
            <a:prstGeom prst="rect">
              <a:avLst/>
            </a:prstGeom>
            <a:noFill/>
          </p:spPr>
          <p:txBody>
            <a:bodyPr wrap="square" lIns="91440" tIns="45720" rIns="91440" bIns="45720" anchor="t">
              <a:spAutoFit/>
            </a:bodyPr>
            <a:lstStyle/>
            <a:p>
              <a:r>
                <a:rPr lang="da-DK" sz="900">
                  <a:latin typeface="IBM Plex Sans"/>
                </a:rPr>
                <a:t>Aktivitet</a:t>
              </a:r>
              <a:endParaRPr lang="da-DK" sz="900"/>
            </a:p>
          </p:txBody>
        </p:sp>
        <p:sp>
          <p:nvSpPr>
            <p:cNvPr id="6" name="Tekstfelt 39">
              <a:extLst>
                <a:ext uri="{FF2B5EF4-FFF2-40B4-BE49-F238E27FC236}">
                  <a16:creationId xmlns:a16="http://schemas.microsoft.com/office/drawing/2014/main" id="{691E11BA-9B1B-5361-2B6E-FA9324DAB2F1}"/>
                </a:ext>
              </a:extLst>
            </p:cNvPr>
            <p:cNvSpPr txBox="1"/>
            <p:nvPr/>
          </p:nvSpPr>
          <p:spPr>
            <a:xfrm>
              <a:off x="4692686" y="2593532"/>
              <a:ext cx="860026" cy="230832"/>
            </a:xfrm>
            <a:prstGeom prst="rect">
              <a:avLst/>
            </a:prstGeom>
            <a:noFill/>
          </p:spPr>
          <p:txBody>
            <a:bodyPr wrap="square" lIns="91440" tIns="45720" rIns="91440" bIns="45720" anchor="t">
              <a:spAutoFit/>
            </a:bodyPr>
            <a:lstStyle/>
            <a:p>
              <a:r>
                <a:rPr lang="da-DK" sz="900">
                  <a:latin typeface="IBM Plex Sans"/>
                </a:rPr>
                <a:t>Aktivitet</a:t>
              </a:r>
              <a:endParaRPr lang="da-DK" sz="900"/>
            </a:p>
          </p:txBody>
        </p:sp>
        <p:sp>
          <p:nvSpPr>
            <p:cNvPr id="7" name="Tekstfelt 49">
              <a:extLst>
                <a:ext uri="{FF2B5EF4-FFF2-40B4-BE49-F238E27FC236}">
                  <a16:creationId xmlns:a16="http://schemas.microsoft.com/office/drawing/2014/main" id="{7BAA2DBD-4640-BC71-BD91-9FD09A324F83}"/>
                </a:ext>
              </a:extLst>
            </p:cNvPr>
            <p:cNvSpPr txBox="1"/>
            <p:nvPr/>
          </p:nvSpPr>
          <p:spPr>
            <a:xfrm>
              <a:off x="4358171" y="3356853"/>
              <a:ext cx="860026" cy="230832"/>
            </a:xfrm>
            <a:prstGeom prst="rect">
              <a:avLst/>
            </a:prstGeom>
            <a:noFill/>
          </p:spPr>
          <p:txBody>
            <a:bodyPr wrap="square" lIns="91440" tIns="45720" rIns="91440" bIns="45720" anchor="t">
              <a:spAutoFit/>
            </a:bodyPr>
            <a:lstStyle/>
            <a:p>
              <a:r>
                <a:rPr lang="da-DK" sz="900">
                  <a:latin typeface="IBM Plex Sans"/>
                </a:rPr>
                <a:t>Aktivitet</a:t>
              </a:r>
              <a:endParaRPr lang="da-DK" sz="900"/>
            </a:p>
          </p:txBody>
        </p:sp>
        <p:sp>
          <p:nvSpPr>
            <p:cNvPr id="8" name="Tekstfelt 49">
              <a:extLst>
                <a:ext uri="{FF2B5EF4-FFF2-40B4-BE49-F238E27FC236}">
                  <a16:creationId xmlns:a16="http://schemas.microsoft.com/office/drawing/2014/main" id="{213D1A40-D2BE-13A2-A54A-7B170A58B89D}"/>
                </a:ext>
              </a:extLst>
            </p:cNvPr>
            <p:cNvSpPr txBox="1"/>
            <p:nvPr/>
          </p:nvSpPr>
          <p:spPr>
            <a:xfrm>
              <a:off x="3202033" y="3829818"/>
              <a:ext cx="860026" cy="230832"/>
            </a:xfrm>
            <a:prstGeom prst="rect">
              <a:avLst/>
            </a:prstGeom>
            <a:noFill/>
          </p:spPr>
          <p:txBody>
            <a:bodyPr wrap="square" lIns="91440" tIns="45720" rIns="91440" bIns="45720" anchor="t">
              <a:spAutoFit/>
            </a:bodyPr>
            <a:lstStyle/>
            <a:p>
              <a:r>
                <a:rPr lang="da-DK" sz="900">
                  <a:latin typeface="IBM Plex Sans"/>
                </a:rPr>
                <a:t>Aktivitet</a:t>
              </a:r>
              <a:endParaRPr lang="da-DK" sz="900"/>
            </a:p>
          </p:txBody>
        </p:sp>
        <p:sp>
          <p:nvSpPr>
            <p:cNvPr id="10" name="Tekstfelt 49">
              <a:extLst>
                <a:ext uri="{FF2B5EF4-FFF2-40B4-BE49-F238E27FC236}">
                  <a16:creationId xmlns:a16="http://schemas.microsoft.com/office/drawing/2014/main" id="{FEDB0E6F-F68B-5859-CDFA-B7B78A23EDD3}"/>
                </a:ext>
              </a:extLst>
            </p:cNvPr>
            <p:cNvSpPr txBox="1"/>
            <p:nvPr/>
          </p:nvSpPr>
          <p:spPr>
            <a:xfrm>
              <a:off x="4305618" y="3777265"/>
              <a:ext cx="860026" cy="230832"/>
            </a:xfrm>
            <a:prstGeom prst="rect">
              <a:avLst/>
            </a:prstGeom>
            <a:noFill/>
          </p:spPr>
          <p:txBody>
            <a:bodyPr wrap="square" lIns="91440" tIns="45720" rIns="91440" bIns="45720" anchor="t">
              <a:spAutoFit/>
            </a:bodyPr>
            <a:lstStyle/>
            <a:p>
              <a:r>
                <a:rPr lang="da-DK" sz="900">
                  <a:latin typeface="IBM Plex Sans"/>
                </a:rPr>
                <a:t>Aktivitet</a:t>
              </a:r>
              <a:endParaRPr lang="da-DK" sz="900"/>
            </a:p>
          </p:txBody>
        </p:sp>
        <p:sp>
          <p:nvSpPr>
            <p:cNvPr id="11" name="Tekstfelt 49">
              <a:extLst>
                <a:ext uri="{FF2B5EF4-FFF2-40B4-BE49-F238E27FC236}">
                  <a16:creationId xmlns:a16="http://schemas.microsoft.com/office/drawing/2014/main" id="{D7B15AA2-F992-4B00-1FCF-8D897807F138}"/>
                </a:ext>
              </a:extLst>
            </p:cNvPr>
            <p:cNvSpPr txBox="1"/>
            <p:nvPr/>
          </p:nvSpPr>
          <p:spPr>
            <a:xfrm>
              <a:off x="2860445" y="4267747"/>
              <a:ext cx="860026" cy="230832"/>
            </a:xfrm>
            <a:prstGeom prst="rect">
              <a:avLst/>
            </a:prstGeom>
            <a:noFill/>
          </p:spPr>
          <p:txBody>
            <a:bodyPr wrap="square" lIns="91440" tIns="45720" rIns="91440" bIns="45720" anchor="t">
              <a:spAutoFit/>
            </a:bodyPr>
            <a:lstStyle/>
            <a:p>
              <a:r>
                <a:rPr lang="da-DK" sz="900">
                  <a:latin typeface="IBM Plex Sans"/>
                </a:rPr>
                <a:t>Aktivitet</a:t>
              </a:r>
              <a:endParaRPr lang="da-DK" sz="900"/>
            </a:p>
          </p:txBody>
        </p:sp>
        <p:sp>
          <p:nvSpPr>
            <p:cNvPr id="12" name="Tekstfelt 49">
              <a:extLst>
                <a:ext uri="{FF2B5EF4-FFF2-40B4-BE49-F238E27FC236}">
                  <a16:creationId xmlns:a16="http://schemas.microsoft.com/office/drawing/2014/main" id="{B5D5C9DB-68DB-1CC8-5DC9-E7BE8F11514A}"/>
                </a:ext>
              </a:extLst>
            </p:cNvPr>
            <p:cNvSpPr txBox="1"/>
            <p:nvPr/>
          </p:nvSpPr>
          <p:spPr>
            <a:xfrm>
              <a:off x="4428238" y="4784506"/>
              <a:ext cx="860026" cy="230832"/>
            </a:xfrm>
            <a:prstGeom prst="rect">
              <a:avLst/>
            </a:prstGeom>
            <a:noFill/>
          </p:spPr>
          <p:txBody>
            <a:bodyPr wrap="square" lIns="91440" tIns="45720" rIns="91440" bIns="45720" anchor="t">
              <a:spAutoFit/>
            </a:bodyPr>
            <a:lstStyle/>
            <a:p>
              <a:r>
                <a:rPr lang="da-DK" sz="900">
                  <a:latin typeface="IBM Plex Sans"/>
                </a:rPr>
                <a:t>Aktivitet</a:t>
              </a:r>
              <a:endParaRPr lang="da-DK" sz="900"/>
            </a:p>
          </p:txBody>
        </p:sp>
        <p:sp>
          <p:nvSpPr>
            <p:cNvPr id="13" name="Tekstfelt 49">
              <a:extLst>
                <a:ext uri="{FF2B5EF4-FFF2-40B4-BE49-F238E27FC236}">
                  <a16:creationId xmlns:a16="http://schemas.microsoft.com/office/drawing/2014/main" id="{336F8DDA-953F-F018-C43E-96C2DF77CDDE}"/>
                </a:ext>
              </a:extLst>
            </p:cNvPr>
            <p:cNvSpPr txBox="1"/>
            <p:nvPr/>
          </p:nvSpPr>
          <p:spPr>
            <a:xfrm>
              <a:off x="3377203" y="5231195"/>
              <a:ext cx="860026" cy="230832"/>
            </a:xfrm>
            <a:prstGeom prst="rect">
              <a:avLst/>
            </a:prstGeom>
            <a:noFill/>
          </p:spPr>
          <p:txBody>
            <a:bodyPr wrap="square" lIns="91440" tIns="45720" rIns="91440" bIns="45720" anchor="t">
              <a:spAutoFit/>
            </a:bodyPr>
            <a:lstStyle/>
            <a:p>
              <a:r>
                <a:rPr lang="da-DK" sz="900">
                  <a:latin typeface="IBM Plex Sans"/>
                </a:rPr>
                <a:t>Aktivitet</a:t>
              </a:r>
              <a:endParaRPr lang="da-DK" sz="900"/>
            </a:p>
          </p:txBody>
        </p:sp>
      </p:grpSp>
    </p:spTree>
    <p:extLst>
      <p:ext uri="{BB962C8B-B14F-4D97-AF65-F5344CB8AC3E}">
        <p14:creationId xmlns:p14="http://schemas.microsoft.com/office/powerpoint/2010/main" val="2845848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A57C6966-6BE1-C081-74E5-30D7537ADB21}"/>
              </a:ext>
            </a:extLst>
          </p:cNvPr>
          <p:cNvSpPr>
            <a:spLocks noGrp="1"/>
          </p:cNvSpPr>
          <p:nvPr>
            <p:ph type="sldNum" sz="quarter" idx="13"/>
          </p:nvPr>
        </p:nvSpPr>
        <p:spPr>
          <a:xfrm>
            <a:off x="9180000" y="6356350"/>
            <a:ext cx="2743200" cy="365125"/>
          </a:xfrm>
        </p:spPr>
        <p:txBody>
          <a:bodyPr vert="horz" lIns="0" tIns="0" rIns="0" bIns="0" rtlCol="0" anchor="ctr">
            <a:normAutofit/>
          </a:bodyPr>
          <a:lstStyle/>
          <a:p>
            <a:pPr>
              <a:spcAft>
                <a:spcPts val="600"/>
              </a:spcAft>
            </a:pPr>
            <a:fld id="{5A0D23CF-C5A3-5445-819D-C647D180BB4B}" type="slidenum">
              <a:rPr lang="da-DK" smtClean="0"/>
              <a:pPr>
                <a:spcAft>
                  <a:spcPts val="600"/>
                </a:spcAft>
              </a:pPr>
              <a:t>16</a:t>
            </a:fld>
            <a:endParaRPr lang="da-DK"/>
          </a:p>
        </p:txBody>
      </p:sp>
      <p:sp>
        <p:nvSpPr>
          <p:cNvPr id="7" name="Titel 6">
            <a:extLst>
              <a:ext uri="{FF2B5EF4-FFF2-40B4-BE49-F238E27FC236}">
                <a16:creationId xmlns:a16="http://schemas.microsoft.com/office/drawing/2014/main" id="{EFF8B643-9B12-5D7A-C4DD-13570568E408}"/>
              </a:ext>
            </a:extLst>
          </p:cNvPr>
          <p:cNvSpPr>
            <a:spLocks noGrp="1"/>
          </p:cNvSpPr>
          <p:nvPr>
            <p:ph type="title"/>
          </p:nvPr>
        </p:nvSpPr>
        <p:spPr>
          <a:xfrm>
            <a:off x="1260000" y="1121489"/>
            <a:ext cx="5927501" cy="315912"/>
          </a:xfrm>
        </p:spPr>
        <p:txBody>
          <a:bodyPr/>
          <a:lstStyle/>
          <a:p>
            <a:r>
              <a:rPr lang="danish-DK" dirty="0"/>
              <a:t>Due Diligence for bæredygtighed</a:t>
            </a:r>
          </a:p>
        </p:txBody>
      </p:sp>
      <p:sp>
        <p:nvSpPr>
          <p:cNvPr id="2" name="Pladsholder til indhold 2">
            <a:extLst>
              <a:ext uri="{FF2B5EF4-FFF2-40B4-BE49-F238E27FC236}">
                <a16:creationId xmlns:a16="http://schemas.microsoft.com/office/drawing/2014/main" id="{99E56DE5-4D28-00B7-BB15-C0FE3134FDA5}"/>
              </a:ext>
            </a:extLst>
          </p:cNvPr>
          <p:cNvSpPr txBox="1">
            <a:spLocks/>
          </p:cNvSpPr>
          <p:nvPr/>
        </p:nvSpPr>
        <p:spPr>
          <a:xfrm>
            <a:off x="1306494" y="1472594"/>
            <a:ext cx="10579699" cy="1902843"/>
          </a:xfrm>
          <a:prstGeom prst="rect">
            <a:avLst/>
          </a:prstGeom>
        </p:spPr>
        <p:txBody>
          <a:bodyPr vert="horz" lIns="0" tIns="0" rIns="0" bIns="0" numCol="1" rtlCol="0">
            <a:noAutofit/>
          </a:bodyPr>
          <a:lstStyle>
            <a:lvl1pPr marL="162000" indent="-162000" algn="l" defTabSz="914400" rtl="0" eaLnBrk="1" latinLnBrk="0" hangingPunct="1">
              <a:lnSpc>
                <a:spcPct val="90000"/>
              </a:lnSpc>
              <a:spcBef>
                <a:spcPts val="1000"/>
              </a:spcBef>
              <a:buFont typeface="Arial" panose="020B0604020202020204" pitchFamily="34" charset="0"/>
              <a:buChar char="•"/>
              <a:defRPr sz="1000" kern="1200">
                <a:solidFill>
                  <a:schemeClr val="tx1"/>
                </a:solidFill>
                <a:latin typeface="IBM Plex Sans" panose="020B0503050203000203" pitchFamily="34" charset="0"/>
                <a:ea typeface="+mn-ea"/>
                <a:cs typeface="+mn-cs"/>
              </a:defRPr>
            </a:lvl1pPr>
            <a:lvl2pPr marL="342000" indent="-1620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IBM Plex Sans" panose="020B0503050203000203" pitchFamily="34" charset="0"/>
                <a:ea typeface="+mn-ea"/>
                <a:cs typeface="+mn-cs"/>
              </a:defRPr>
            </a:lvl2pPr>
            <a:lvl3pPr marL="504000" indent="-1620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IBM Plex Sans" panose="020B0503050203000203" pitchFamily="34" charset="0"/>
                <a:ea typeface="+mn-ea"/>
                <a:cs typeface="+mn-cs"/>
              </a:defRPr>
            </a:lvl3pPr>
            <a:lvl4pPr marL="702000" indent="-1620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IBM Plex Sans" panose="020B0503050203000203" pitchFamily="34" charset="0"/>
                <a:ea typeface="+mn-ea"/>
                <a:cs typeface="+mn-cs"/>
              </a:defRPr>
            </a:lvl4pPr>
            <a:lvl5pPr marL="864000" indent="-1620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da-DK" dirty="0">
                <a:solidFill>
                  <a:srgbClr val="0000FF"/>
                </a:solidFill>
              </a:rPr>
              <a:t>Flere og flere virksomheder bruger metoden ”due diligence” i deres arbejde med samfundsansvar og bæredygtighed. Der er desuden lovkrav på vej fra EU, som vil påvirke store virksomheder og deres leverandører på sigt. Due diligence er en proces i 6 skridt til at identificere, forebygge og begrænse en virksomheds negative indvirkninger på mennesker, miljø og samfund. Det dækker over forhold inden for menneskerettigheder, arbejdstagerrettigheder, miljø (herunder klima og biodiversitet), og antikorruption. Centralt for due diligence er en risikoanalyse: Først identificerer du, hvor der er risiko for, din virksomhed kan gøre skade på omverdenen - både i din egen virksomhed og hos dine leverandører. Derefter prioriterer du din indsats dér, hvor den negative indvirkning er mest væsentlig og sandsynlig. </a:t>
            </a:r>
          </a:p>
          <a:p>
            <a:pPr marL="0" indent="0">
              <a:lnSpc>
                <a:spcPct val="120000"/>
              </a:lnSpc>
              <a:buNone/>
            </a:pPr>
            <a:r>
              <a:rPr lang="da-DK" dirty="0">
                <a:solidFill>
                  <a:srgbClr val="0000FF"/>
                </a:solidFill>
                <a:hlinkClick r:id="rId3">
                  <a:extLst>
                    <a:ext uri="{A12FA001-AC4F-418D-AE19-62706E023703}">
                      <ahyp:hlinkClr xmlns:ahyp="http://schemas.microsoft.com/office/drawing/2018/hyperlinkcolor" val="tx"/>
                    </a:ext>
                  </a:extLst>
                </a:hlinkClick>
              </a:rPr>
              <a:t>Læs mere om, hvordan du gennemfører de forskellige skridt i due diligence for bæredygtighed på Virksomhedsguiden</a:t>
            </a:r>
            <a:endParaRPr lang="da-DK" dirty="0">
              <a:solidFill>
                <a:srgbClr val="0000FF"/>
              </a:solidFill>
            </a:endParaRPr>
          </a:p>
          <a:p>
            <a:pPr marL="0" indent="0">
              <a:lnSpc>
                <a:spcPct val="120000"/>
              </a:lnSpc>
              <a:buNone/>
            </a:pPr>
            <a:r>
              <a:rPr lang="da-DK" dirty="0">
                <a:solidFill>
                  <a:srgbClr val="0000FF"/>
                </a:solidFill>
              </a:rPr>
              <a:t>Åbenhed om dit arbejde er en vigtig del af due diligence. Ved at kommunikere kan du promovere og konkretisere dit arbejde med bæredygtighed og ansvarlighed, både internt og eksternt. </a:t>
            </a:r>
            <a:r>
              <a:rPr lang="da-DK" u="sng" dirty="0">
                <a:solidFill>
                  <a:srgbClr val="0000FF"/>
                </a:solidFill>
              </a:rPr>
              <a:t>Som minimum</a:t>
            </a:r>
            <a:r>
              <a:rPr lang="da-DK" dirty="0">
                <a:solidFill>
                  <a:srgbClr val="0000FF"/>
                </a:solidFill>
              </a:rPr>
              <a:t> bør du som virksomhed rapportere om virksomhedens forpligtigelse eller politikker inden for due diligence (skridt 1), dit arbejde med at vurdere og prioritere dine risici (skridt 2), samt hvordan du tager hånd om de negative indvirkninger, virksomheden kan have på mennesker, miljø og samfund (skridt 3)</a:t>
            </a:r>
          </a:p>
          <a:p>
            <a:pPr marL="0" indent="0">
              <a:buNone/>
            </a:pPr>
            <a:endParaRPr lang="da-DK" sz="1100" kern="1200" dirty="0">
              <a:latin typeface="IBM Plex Sans" panose="020B0503050203000203" pitchFamily="34" charset="0"/>
              <a:ea typeface="+mn-ea"/>
              <a:cs typeface="+mn-cs"/>
            </a:endParaRPr>
          </a:p>
          <a:p>
            <a:pPr marL="0" indent="0">
              <a:buNone/>
            </a:pPr>
            <a:endParaRPr lang="da-DK" sz="1100" kern="1200" dirty="0">
              <a:latin typeface="IBM Plex Sans" panose="020B0503050203000203" pitchFamily="34" charset="0"/>
              <a:ea typeface="+mn-ea"/>
              <a:cs typeface="+mn-cs"/>
            </a:endParaRPr>
          </a:p>
          <a:p>
            <a:pPr marL="0" indent="0">
              <a:buNone/>
            </a:pPr>
            <a:endParaRPr lang="da-DK" sz="1100" kern="1200" dirty="0">
              <a:latin typeface="IBM Plex Sans" panose="020B0503050203000203" pitchFamily="34" charset="0"/>
              <a:ea typeface="+mn-ea"/>
              <a:cs typeface="+mn-cs"/>
            </a:endParaRPr>
          </a:p>
          <a:p>
            <a:pPr marL="0" indent="0">
              <a:buNone/>
            </a:pPr>
            <a:endParaRPr lang="da-DK" sz="1100" kern="1200" dirty="0">
              <a:latin typeface="IBM Plex Sans" panose="020B0503050203000203" pitchFamily="34" charset="0"/>
              <a:ea typeface="+mn-ea"/>
              <a:cs typeface="+mn-cs"/>
            </a:endParaRPr>
          </a:p>
        </p:txBody>
      </p:sp>
      <p:sp>
        <p:nvSpPr>
          <p:cNvPr id="19" name="Text Placeholder 5">
            <a:extLst>
              <a:ext uri="{FF2B5EF4-FFF2-40B4-BE49-F238E27FC236}">
                <a16:creationId xmlns:a16="http://schemas.microsoft.com/office/drawing/2014/main" id="{4FD156F4-E216-E9DC-7D6D-B8D08566BEFD}"/>
              </a:ext>
              <a:ext uri="{C183D7F6-B498-43B3-948B-1728B52AA6E4}">
                <adec:decorative xmlns:adec="http://schemas.microsoft.com/office/drawing/2017/decorative" val="1"/>
              </a:ext>
            </a:extLst>
          </p:cNvPr>
          <p:cNvSpPr>
            <a:spLocks noGrp="1"/>
          </p:cNvSpPr>
          <p:nvPr>
            <p:ph type="body" sz="quarter" idx="14"/>
          </p:nvPr>
        </p:nvSpPr>
        <p:spPr>
          <a:xfrm>
            <a:off x="6754368" y="231775"/>
            <a:ext cx="5168832" cy="182753"/>
          </a:xfrm>
        </p:spPr>
        <p:txBody>
          <a:bodyPr/>
          <a:lstStyle/>
          <a:p>
            <a:endParaRPr lang="en-US"/>
          </a:p>
        </p:txBody>
      </p:sp>
      <p:sp>
        <p:nvSpPr>
          <p:cNvPr id="8" name="TextBox 24">
            <a:extLst>
              <a:ext uri="{FF2B5EF4-FFF2-40B4-BE49-F238E27FC236}">
                <a16:creationId xmlns:a16="http://schemas.microsoft.com/office/drawing/2014/main" id="{EEC6761D-DDDC-C21C-901E-B74DCE9313D7}"/>
              </a:ext>
            </a:extLst>
          </p:cNvPr>
          <p:cNvSpPr txBox="1"/>
          <p:nvPr/>
        </p:nvSpPr>
        <p:spPr>
          <a:xfrm>
            <a:off x="5670550" y="3315608"/>
            <a:ext cx="6142759" cy="41395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100" b="1" dirty="0">
                <a:solidFill>
                  <a:srgbClr val="1B4529"/>
                </a:solidFill>
                <a:latin typeface="IBM Plex Sans" panose="020B0503050203000203" pitchFamily="34" charset="0"/>
              </a:rPr>
              <a:t>Vores forpligtelse til due diligence:</a:t>
            </a:r>
            <a:endParaRPr lang="da-DK" sz="1100" b="1" dirty="0">
              <a:solidFill>
                <a:srgbClr val="1B4529"/>
              </a:solidFill>
              <a:latin typeface="IBM Plex Sans" panose="020B0503050203000203" pitchFamily="34" charset="0"/>
              <a:cs typeface="Segoe UI"/>
            </a:endParaRPr>
          </a:p>
          <a:p>
            <a:r>
              <a:rPr lang="da-DK" sz="1000" dirty="0">
                <a:solidFill>
                  <a:srgbClr val="0000FF"/>
                </a:solidFill>
                <a:latin typeface="IBM Plex Sans" panose="020B0503050203000203" pitchFamily="34" charset="0"/>
              </a:rPr>
              <a:t>Beskriv her:</a:t>
            </a:r>
          </a:p>
          <a:p>
            <a:pPr marL="171450" indent="-171450">
              <a:buFont typeface="Arial" panose="020B0604020202020204" pitchFamily="34" charset="0"/>
              <a:buChar char="•"/>
            </a:pPr>
            <a:r>
              <a:rPr lang="da-DK" sz="1100" dirty="0">
                <a:solidFill>
                  <a:srgbClr val="1B4529"/>
                </a:solidFill>
                <a:latin typeface="IBM Plex Sans" panose="020B0503050203000203" pitchFamily="34" charset="0"/>
                <a:cs typeface="Segoe UI"/>
              </a:rPr>
              <a:t>Hvad I forpligter jer til at gøre.</a:t>
            </a:r>
          </a:p>
          <a:p>
            <a:pPr marL="171450" indent="-171450">
              <a:buFont typeface="Arial" panose="020B0604020202020204" pitchFamily="34" charset="0"/>
              <a:buChar char="•"/>
            </a:pPr>
            <a:r>
              <a:rPr lang="da-DK" sz="1100" dirty="0">
                <a:solidFill>
                  <a:srgbClr val="1B4529"/>
                </a:solidFill>
                <a:latin typeface="IBM Plex Sans" panose="020B0503050203000203" pitchFamily="34" charset="0"/>
                <a:cs typeface="Segoe UI"/>
              </a:rPr>
              <a:t>Hvilke områder jeres forpligtelse eller politik dækker over (fx tvangsarbejde, miljø og klima, anti-korruption osv.).</a:t>
            </a:r>
          </a:p>
          <a:p>
            <a:pPr marL="171450" indent="-171450">
              <a:buFont typeface="Arial" panose="020B0604020202020204" pitchFamily="34" charset="0"/>
              <a:buChar char="•"/>
            </a:pPr>
            <a:r>
              <a:rPr lang="da-DK" sz="1100" dirty="0">
                <a:solidFill>
                  <a:srgbClr val="1B4529"/>
                </a:solidFill>
                <a:latin typeface="IBM Plex Sans" panose="020B0503050203000203" pitchFamily="34" charset="0"/>
                <a:cs typeface="Segoe UI"/>
              </a:rPr>
              <a:t>Hvad I forventer af jeres leverandører og andre samarbejdspartnere.</a:t>
            </a:r>
          </a:p>
          <a:p>
            <a:endParaRPr lang="da-DK" sz="1100" b="1" dirty="0">
              <a:solidFill>
                <a:srgbClr val="1B4529"/>
              </a:solidFill>
              <a:latin typeface="IBM Plex Sans" panose="020B0503050203000203" pitchFamily="34" charset="0"/>
              <a:cs typeface="Segoe UI"/>
            </a:endParaRPr>
          </a:p>
          <a:p>
            <a:r>
              <a:rPr lang="da-DK" sz="1100" b="1" dirty="0">
                <a:solidFill>
                  <a:srgbClr val="1B4529"/>
                </a:solidFill>
                <a:latin typeface="IBM Plex Sans" panose="020B0503050203000203" pitchFamily="34" charset="0"/>
                <a:cs typeface="Segoe UI"/>
              </a:rPr>
              <a:t>Vores væsentligste risici og prioritering af disse:</a:t>
            </a:r>
            <a:endParaRPr lang="da-DK" sz="1100" b="1" dirty="0">
              <a:solidFill>
                <a:srgbClr val="1B4529"/>
              </a:solidFill>
              <a:latin typeface="IBM Plex Sans" panose="020B0503050203000203" pitchFamily="34" charset="0"/>
            </a:endParaRPr>
          </a:p>
          <a:p>
            <a:r>
              <a:rPr lang="da-DK" sz="1100" dirty="0">
                <a:solidFill>
                  <a:srgbClr val="0000FF"/>
                </a:solidFill>
                <a:latin typeface="IBM Plex Sans" panose="020B0503050203000203" pitchFamily="34" charset="0"/>
              </a:rPr>
              <a:t>Oprids her:</a:t>
            </a:r>
          </a:p>
          <a:p>
            <a:pPr marL="171450" indent="-171450">
              <a:buFont typeface="Arial" panose="020B0604020202020204" pitchFamily="34" charset="0"/>
              <a:buChar char="•"/>
            </a:pPr>
            <a:r>
              <a:rPr lang="da-DK" sz="1100" dirty="0">
                <a:solidFill>
                  <a:srgbClr val="1B4529"/>
                </a:solidFill>
                <a:latin typeface="IBM Plex Sans" panose="020B0503050203000203" pitchFamily="34" charset="0"/>
                <a:cs typeface="Segoe UI"/>
              </a:rPr>
              <a:t>En kortlægning af væsentligste risici relateret til geografiske områder, branche/sektor, materialer og produktionsprocesser inden for menneskerettigheder, arbejdstagerrettigheder samt miljø og klima</a:t>
            </a:r>
          </a:p>
          <a:p>
            <a:pPr marL="171450" indent="-171450">
              <a:buFont typeface="Arial" panose="020B0604020202020204" pitchFamily="34" charset="0"/>
              <a:buChar char="•"/>
            </a:pPr>
            <a:r>
              <a:rPr lang="da-DK" sz="1100" dirty="0">
                <a:solidFill>
                  <a:srgbClr val="1B4529"/>
                </a:solidFill>
                <a:latin typeface="IBM Plex Sans" panose="020B0503050203000203" pitchFamily="34" charset="0"/>
                <a:cs typeface="Segoe UI"/>
              </a:rPr>
              <a:t>Jeres vurdering og prioritering af risici på baggrund af alvorlighed og evt. sandsynlighed   </a:t>
            </a:r>
          </a:p>
          <a:p>
            <a:endParaRPr lang="da-DK" sz="1100" dirty="0">
              <a:solidFill>
                <a:srgbClr val="1B4529"/>
              </a:solidFill>
              <a:latin typeface="IBM Plex Sans" panose="020B0503050203000203" pitchFamily="34" charset="0"/>
              <a:cs typeface="Segoe UI"/>
            </a:endParaRPr>
          </a:p>
          <a:p>
            <a:r>
              <a:rPr lang="da-DK" sz="1100" b="1" dirty="0">
                <a:solidFill>
                  <a:srgbClr val="1B4529"/>
                </a:solidFill>
                <a:latin typeface="IBM Plex Sans" panose="020B0503050203000203" pitchFamily="34" charset="0"/>
                <a:cs typeface="Segoe UI"/>
              </a:rPr>
              <a:t>Vores håndtering af risici:</a:t>
            </a:r>
            <a:endParaRPr lang="da-DK" sz="1100" dirty="0">
              <a:solidFill>
                <a:srgbClr val="1B4529"/>
              </a:solidFill>
              <a:latin typeface="IBM Plex Sans" panose="020B0503050203000203" pitchFamily="34" charset="0"/>
            </a:endParaRPr>
          </a:p>
          <a:p>
            <a:r>
              <a:rPr lang="da-DK" sz="1100" dirty="0">
                <a:solidFill>
                  <a:srgbClr val="0000FF"/>
                </a:solidFill>
                <a:latin typeface="IBM Plex Sans" panose="020B0503050203000203" pitchFamily="34" charset="0"/>
              </a:rPr>
              <a:t>Beskriv her:</a:t>
            </a:r>
          </a:p>
          <a:p>
            <a:pPr marL="171450" indent="-171450">
              <a:buFont typeface="Arial" panose="020B0604020202020204" pitchFamily="34" charset="0"/>
              <a:buChar char="•"/>
            </a:pPr>
            <a:r>
              <a:rPr lang="da-DK" sz="1100" dirty="0">
                <a:solidFill>
                  <a:srgbClr val="1B4529"/>
                </a:solidFill>
                <a:latin typeface="IBM Plex Sans" panose="020B0503050203000203" pitchFamily="34" charset="0"/>
                <a:cs typeface="Segoe UI"/>
              </a:rPr>
              <a:t>Hvilke initiativer, I har igangsat for at forebygge, minimere og afhjælpe evt. negative indvirkninger.</a:t>
            </a:r>
          </a:p>
          <a:p>
            <a:pPr marL="171450" indent="-171450">
              <a:buFont typeface="Arial" panose="020B0604020202020204" pitchFamily="34" charset="0"/>
              <a:buChar char="•"/>
            </a:pPr>
            <a:r>
              <a:rPr lang="da-DK" sz="1100" dirty="0">
                <a:solidFill>
                  <a:srgbClr val="1B4529"/>
                </a:solidFill>
                <a:latin typeface="IBM Plex Sans" panose="020B0503050203000203" pitchFamily="34" charset="0"/>
                <a:cs typeface="Segoe UI"/>
              </a:rPr>
              <a:t>I hvilken rækkefølge, I håndterer jeres risici. </a:t>
            </a:r>
          </a:p>
          <a:p>
            <a:pPr marL="171450" indent="-171450">
              <a:buFont typeface="Arial" panose="020B0604020202020204" pitchFamily="34" charset="0"/>
              <a:buChar char="•"/>
            </a:pPr>
            <a:r>
              <a:rPr lang="da-DK" sz="1100" dirty="0">
                <a:solidFill>
                  <a:srgbClr val="1B4529"/>
                </a:solidFill>
                <a:latin typeface="IBM Plex Sans" panose="020B0503050203000203" pitchFamily="34" charset="0"/>
                <a:cs typeface="Segoe UI"/>
              </a:rPr>
              <a:t>Hvordan I samarbejder med jeres leverandører. </a:t>
            </a:r>
          </a:p>
          <a:p>
            <a:endParaRPr lang="da-DK" sz="1100" b="1" dirty="0">
              <a:solidFill>
                <a:srgbClr val="1B4529"/>
              </a:solidFill>
              <a:latin typeface="IBM Plex Sans" panose="020B0503050203000203" pitchFamily="34" charset="0"/>
              <a:cs typeface="Segoe UI"/>
            </a:endParaRPr>
          </a:p>
          <a:p>
            <a:endParaRPr lang="da-DK" sz="1100" b="1" dirty="0">
              <a:solidFill>
                <a:srgbClr val="1B4529"/>
              </a:solidFill>
              <a:latin typeface="IBM Plex Sans" panose="020B0503050203000203" pitchFamily="34" charset="0"/>
              <a:cs typeface="Segoe UI"/>
            </a:endParaRPr>
          </a:p>
          <a:p>
            <a:endParaRPr lang="da-DK" sz="1100" dirty="0">
              <a:solidFill>
                <a:srgbClr val="1B4529"/>
              </a:solidFill>
              <a:latin typeface="IBM Plex Sans" panose="020B0503050203000203" pitchFamily="34" charset="0"/>
              <a:cs typeface="Segoe UI"/>
            </a:endParaRPr>
          </a:p>
          <a:p>
            <a:endParaRPr lang="da-DK" sz="1100" dirty="0">
              <a:solidFill>
                <a:srgbClr val="1B4529"/>
              </a:solidFill>
              <a:latin typeface="IBM Plex Sans" panose="020B0503050203000203" pitchFamily="34" charset="0"/>
              <a:cs typeface="Segoe UI"/>
            </a:endParaRPr>
          </a:p>
        </p:txBody>
      </p:sp>
      <p:pic>
        <p:nvPicPr>
          <p:cNvPr id="6" name="Billede 5">
            <a:extLst>
              <a:ext uri="{FF2B5EF4-FFF2-40B4-BE49-F238E27FC236}">
                <a16:creationId xmlns:a16="http://schemas.microsoft.com/office/drawing/2014/main" id="{29CE4FBE-2C3E-4763-0845-D89E5AC4838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6119" y="3715654"/>
            <a:ext cx="4644445" cy="2368667"/>
          </a:xfrm>
          <a:prstGeom prst="rect">
            <a:avLst/>
          </a:prstGeom>
        </p:spPr>
      </p:pic>
    </p:spTree>
    <p:extLst>
      <p:ext uri="{BB962C8B-B14F-4D97-AF65-F5344CB8AC3E}">
        <p14:creationId xmlns:p14="http://schemas.microsoft.com/office/powerpoint/2010/main" val="192030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0DB65486-5237-031E-81BC-B8A14E597396}"/>
              </a:ext>
            </a:extLst>
          </p:cNvPr>
          <p:cNvSpPr>
            <a:spLocks noGrp="1"/>
          </p:cNvSpPr>
          <p:nvPr>
            <p:ph type="sldNum" sz="quarter" idx="13"/>
          </p:nvPr>
        </p:nvSpPr>
        <p:spPr/>
        <p:txBody>
          <a:bodyPr/>
          <a:lstStyle/>
          <a:p>
            <a:fld id="{5A0D23CF-C5A3-5445-819D-C647D180BB4B}" type="slidenum">
              <a:rPr lang="da-DK" smtClean="0"/>
              <a:pPr/>
              <a:t>17</a:t>
            </a:fld>
            <a:endParaRPr lang="da-DK"/>
          </a:p>
        </p:txBody>
      </p:sp>
      <p:sp>
        <p:nvSpPr>
          <p:cNvPr id="18" name="Titel 1">
            <a:extLst>
              <a:ext uri="{FF2B5EF4-FFF2-40B4-BE49-F238E27FC236}">
                <a16:creationId xmlns:a16="http://schemas.microsoft.com/office/drawing/2014/main" id="{54A8B2F9-DB68-DF5D-96B2-63ECEF94B1A4}"/>
              </a:ext>
            </a:extLst>
          </p:cNvPr>
          <p:cNvSpPr>
            <a:spLocks noGrp="1"/>
          </p:cNvSpPr>
          <p:nvPr>
            <p:ph type="title"/>
          </p:nvPr>
        </p:nvSpPr>
        <p:spPr/>
        <p:txBody>
          <a:bodyPr>
            <a:normAutofit/>
          </a:bodyPr>
          <a:lstStyle/>
          <a:p>
            <a:r>
              <a:rPr lang="da-DK" sz="2000" b="1">
                <a:solidFill>
                  <a:srgbClr val="014625"/>
                </a:solidFill>
                <a:effectLst/>
                <a:latin typeface="IBM Plex Sans" panose="020B0503050203000203" pitchFamily="34" charset="0"/>
              </a:rPr>
              <a:t>Mærker/certificeringer</a:t>
            </a:r>
            <a:endParaRPr lang="da-DK"/>
          </a:p>
        </p:txBody>
      </p:sp>
      <p:sp>
        <p:nvSpPr>
          <p:cNvPr id="19" name="Pladsholder til indhold 2">
            <a:extLst>
              <a:ext uri="{FF2B5EF4-FFF2-40B4-BE49-F238E27FC236}">
                <a16:creationId xmlns:a16="http://schemas.microsoft.com/office/drawing/2014/main" id="{816567E1-7731-97B4-2A8E-B59A860C6DDF}"/>
              </a:ext>
            </a:extLst>
          </p:cNvPr>
          <p:cNvSpPr>
            <a:spLocks noGrp="1"/>
          </p:cNvSpPr>
          <p:nvPr>
            <p:ph idx="1"/>
          </p:nvPr>
        </p:nvSpPr>
        <p:spPr>
          <a:xfrm>
            <a:off x="1260000" y="1587501"/>
            <a:ext cx="9725500" cy="1062566"/>
          </a:xfrm>
        </p:spPr>
        <p:txBody>
          <a:bodyPr>
            <a:normAutofit/>
          </a:bodyPr>
          <a:lstStyle/>
          <a:p>
            <a:pPr>
              <a:lnSpc>
                <a:spcPct val="120000"/>
              </a:lnSpc>
            </a:pPr>
            <a:r>
              <a:rPr lang="da-DK" sz="1000" dirty="0">
                <a:solidFill>
                  <a:srgbClr val="0000FF"/>
                </a:solidFill>
              </a:rPr>
              <a:t>Hvis din virksomhed arbejder med mærker og certificeringer, kan du kommunikere om det i dette afsnit. Du kan gøre brug af mærker, certificeringer, netværk eller lign. til at dokumentere dine produkters bæredygtighed overfor kunder, samarbejdspartnere og investorer. Der findes to officielle danske miljømærker -  EU-blomsten og Svanemærket. Derudover er der en række private og branchespecifikke mærker, certificeringer, netværk, alliancer og lign. Hvis dine produkter har Svanemærket, EU-blomsten eller et andet mærke, kan du bruge nedenstående beskrivelser som inspiration i din virksomheds ESG-opgørelse. Det er også en god idé at beskrive, hvad mærket fortæller om din virksomheds produkt, og hvorfor du har valgt det pågældende mærke.</a:t>
            </a:r>
          </a:p>
        </p:txBody>
      </p:sp>
      <p:sp>
        <p:nvSpPr>
          <p:cNvPr id="9" name="Pladsholder til tekst 8">
            <a:extLst>
              <a:ext uri="{FF2B5EF4-FFF2-40B4-BE49-F238E27FC236}">
                <a16:creationId xmlns:a16="http://schemas.microsoft.com/office/drawing/2014/main" id="{9E8D2465-A33C-4D94-7E59-DAA6FC4463DE}"/>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da-DK"/>
          </a:p>
        </p:txBody>
      </p:sp>
      <p:graphicFrame>
        <p:nvGraphicFramePr>
          <p:cNvPr id="5" name="Tabel 2">
            <a:extLst>
              <a:ext uri="{FF2B5EF4-FFF2-40B4-BE49-F238E27FC236}">
                <a16:creationId xmlns:a16="http://schemas.microsoft.com/office/drawing/2014/main" id="{A96E63E3-5BC3-B9AC-B561-F3D3CFC319EA}"/>
              </a:ext>
            </a:extLst>
          </p:cNvPr>
          <p:cNvGraphicFramePr>
            <a:graphicFrameLocks noGrp="1"/>
          </p:cNvGraphicFramePr>
          <p:nvPr>
            <p:extLst>
              <p:ext uri="{D42A27DB-BD31-4B8C-83A1-F6EECF244321}">
                <p14:modId xmlns:p14="http://schemas.microsoft.com/office/powerpoint/2010/main" val="3628001748"/>
              </p:ext>
            </p:extLst>
          </p:nvPr>
        </p:nvGraphicFramePr>
        <p:xfrm>
          <a:off x="1260001" y="3000507"/>
          <a:ext cx="9712800" cy="2724593"/>
        </p:xfrm>
        <a:graphic>
          <a:graphicData uri="http://schemas.openxmlformats.org/drawingml/2006/table">
            <a:tbl>
              <a:tblPr firstRow="1" bandRow="1">
                <a:tableStyleId>{5C22544A-7EE6-4342-B048-85BDC9FD1C3A}</a:tableStyleId>
              </a:tblPr>
              <a:tblGrid>
                <a:gridCol w="3237600">
                  <a:extLst>
                    <a:ext uri="{9D8B030D-6E8A-4147-A177-3AD203B41FA5}">
                      <a16:colId xmlns:a16="http://schemas.microsoft.com/office/drawing/2014/main" val="977650474"/>
                    </a:ext>
                  </a:extLst>
                </a:gridCol>
                <a:gridCol w="3237600">
                  <a:extLst>
                    <a:ext uri="{9D8B030D-6E8A-4147-A177-3AD203B41FA5}">
                      <a16:colId xmlns:a16="http://schemas.microsoft.com/office/drawing/2014/main" val="2325505502"/>
                    </a:ext>
                  </a:extLst>
                </a:gridCol>
                <a:gridCol w="3237600">
                  <a:extLst>
                    <a:ext uri="{9D8B030D-6E8A-4147-A177-3AD203B41FA5}">
                      <a16:colId xmlns:a16="http://schemas.microsoft.com/office/drawing/2014/main" val="2014990038"/>
                    </a:ext>
                  </a:extLst>
                </a:gridCol>
              </a:tblGrid>
              <a:tr h="2633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i="0" kern="1200" spc="200" baseline="0">
                          <a:solidFill>
                            <a:schemeClr val="lt1"/>
                          </a:solidFill>
                          <a:effectLst/>
                          <a:latin typeface="IBM Plex Sans"/>
                          <a:ea typeface="+mn-ea"/>
                          <a:cs typeface="+mn-cs"/>
                        </a:rPr>
                        <a:t>SVANEMÆRKET</a:t>
                      </a:r>
                      <a:endParaRPr lang="da-DK" sz="1000" b="1" i="0" spc="200" baseline="0">
                        <a:latin typeface="IBM Plex Sans"/>
                      </a:endParaRPr>
                    </a:p>
                  </a:txBody>
                  <a:tcPr anchor="ctr">
                    <a:lnL w="12700" cmpd="sng">
                      <a:noFill/>
                    </a:lnL>
                    <a:lnR w="3175" cap="flat" cmpd="sng" algn="ctr">
                      <a:solidFill>
                        <a:schemeClr val="bg1"/>
                      </a:solidFill>
                      <a:prstDash val="solid"/>
                      <a:round/>
                      <a:headEnd type="none" w="med" len="med"/>
                      <a:tailEnd type="none" w="med" len="med"/>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i="0" kern="1200" spc="200" baseline="0">
                          <a:solidFill>
                            <a:schemeClr val="lt1"/>
                          </a:solidFill>
                          <a:effectLst/>
                          <a:latin typeface="IBM Plex Sans"/>
                          <a:ea typeface="+mn-ea"/>
                          <a:cs typeface="+mn-cs"/>
                        </a:rPr>
                        <a:t>EU-BLOMSTEN</a:t>
                      </a:r>
                      <a:endParaRPr lang="da-DK" sz="1000" b="1" i="0" spc="200" baseline="0">
                        <a:latin typeface="IBM Plex Sans"/>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i="0" kern="1200" spc="200" baseline="0">
                          <a:solidFill>
                            <a:schemeClr val="lt1"/>
                          </a:solidFill>
                          <a:effectLst/>
                          <a:latin typeface="IBM Plex Sans"/>
                          <a:ea typeface="+mn-ea"/>
                          <a:cs typeface="+mn-cs"/>
                        </a:rPr>
                        <a:t>EVT ANDRE MÆRKER/CERTIFICEINGER</a:t>
                      </a:r>
                      <a:endParaRPr lang="da-DK" sz="1000" b="1" i="0" spc="200" baseline="0">
                        <a:latin typeface="IBM Plex Sans"/>
                      </a:endParaRPr>
                    </a:p>
                  </a:txBody>
                  <a:tcPr anchor="ctr">
                    <a:lnL w="3175" cap="flat" cmpd="sng" algn="ctr">
                      <a:solidFill>
                        <a:schemeClr val="bg1"/>
                      </a:solidFill>
                      <a:prstDash val="solid"/>
                      <a:round/>
                      <a:headEnd type="none" w="med" len="med"/>
                      <a:tailEnd type="none" w="med" len="med"/>
                    </a:lnL>
                    <a:lnR w="12700" cmpd="sng">
                      <a:noFill/>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000"/>
                    </a:solidFill>
                  </a:tcPr>
                </a:tc>
                <a:extLst>
                  <a:ext uri="{0D108BD9-81ED-4DB2-BD59-A6C34878D82A}">
                    <a16:rowId xmlns:a16="http://schemas.microsoft.com/office/drawing/2014/main" val="1047672910"/>
                  </a:ext>
                </a:extLst>
              </a:tr>
              <a:tr h="2328353">
                <a:tc>
                  <a:txBody>
                    <a:bodyPr/>
                    <a:lstStyle/>
                    <a:p>
                      <a:pPr>
                        <a:lnSpc>
                          <a:spcPct val="120000"/>
                        </a:lnSpc>
                      </a:pPr>
                      <a:r>
                        <a:rPr lang="da-DK" sz="1000" b="0" i="0" kern="1200" dirty="0">
                          <a:solidFill>
                            <a:schemeClr val="bg1"/>
                          </a:solidFill>
                          <a:effectLst/>
                          <a:latin typeface="IBM Plex Sans"/>
                          <a:ea typeface="+mn-ea"/>
                          <a:cs typeface="+mn-cs"/>
                        </a:rPr>
                        <a:t>Svanemærket er det officielle nordiske miljømærke. I vores virksomheder er alle vores produkter/serviceydelser svanemærkede. Det er vigtigt for os at vores produkter er svanemærkede, da vi gerne vil vise vores kunder at de ved at købe vores produkter er med til at begrænse belastningen på miljø og klima</a:t>
                      </a:r>
                    </a:p>
                  </a:txBody>
                  <a:tcPr marL="180000" marR="180000" marT="108000" marB="180000">
                    <a:lnL w="12700" cmpd="sng">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4000"/>
                    </a:solidFill>
                  </a:tcPr>
                </a:tc>
                <a:tc>
                  <a:txBody>
                    <a:bodyPr/>
                    <a:lstStyle/>
                    <a:p>
                      <a:pPr>
                        <a:lnSpc>
                          <a:spcPct val="120000"/>
                        </a:lnSpc>
                      </a:pPr>
                      <a:r>
                        <a:rPr lang="da-DK" sz="1000" b="0" i="0" kern="1200">
                          <a:solidFill>
                            <a:schemeClr val="bg1"/>
                          </a:solidFill>
                          <a:effectLst/>
                          <a:latin typeface="IBM Plex Sans"/>
                          <a:ea typeface="+mn-ea"/>
                          <a:cs typeface="+mn-cs"/>
                        </a:rPr>
                        <a:t>EU-blomsten er det officielle europæiske miljømærke. I vores virksomhed har alle vores produkter EU-blomsten. Det er vigtigt for os at vores produkter har EU-blomsten, da vi gerne vil vise vores kunder at de ved at købe vores produkter er med til at begrænse belastningen på miljø og klima</a:t>
                      </a:r>
                    </a:p>
                    <a:p>
                      <a:pPr>
                        <a:lnSpc>
                          <a:spcPct val="120000"/>
                        </a:lnSpc>
                      </a:pPr>
                      <a:endParaRPr lang="da-DK" sz="1000" b="0" i="0">
                        <a:solidFill>
                          <a:schemeClr val="bg1"/>
                        </a:solidFill>
                        <a:latin typeface="IBM Plex Sans" panose="020B0503050203000203" pitchFamily="34" charset="0"/>
                      </a:endParaRPr>
                    </a:p>
                  </a:txBody>
                  <a:tcPr marL="180000" marR="180000" marT="108000" marB="18000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4000"/>
                    </a:solidFill>
                  </a:tcPr>
                </a:tc>
                <a:tc>
                  <a:txBody>
                    <a:bodyPr/>
                    <a:lstStyle/>
                    <a:p>
                      <a:pPr>
                        <a:lnSpc>
                          <a:spcPct val="120000"/>
                        </a:lnSpc>
                      </a:pPr>
                      <a:r>
                        <a:rPr lang="da-DK" sz="1000" b="0" i="0" kern="1200" dirty="0">
                          <a:solidFill>
                            <a:schemeClr val="bg1"/>
                          </a:solidFill>
                          <a:effectLst/>
                          <a:latin typeface="IBM Plex Sans"/>
                          <a:ea typeface="+mn-ea"/>
                          <a:cs typeface="+mn-cs"/>
                        </a:rPr>
                        <a:t>Her kan du beskrive mærket og hvorfor din virksomhed har valgt det pågældende mærke, certificering eller netværk</a:t>
                      </a:r>
                    </a:p>
                    <a:p>
                      <a:pPr>
                        <a:lnSpc>
                          <a:spcPct val="120000"/>
                        </a:lnSpc>
                      </a:pPr>
                      <a:endParaRPr lang="da-DK" sz="1000" b="0" i="0" dirty="0">
                        <a:solidFill>
                          <a:schemeClr val="bg1"/>
                        </a:solidFill>
                        <a:latin typeface="IBM Plex Sans" panose="020B0503050203000203" pitchFamily="34" charset="0"/>
                      </a:endParaRPr>
                    </a:p>
                  </a:txBody>
                  <a:tcPr marL="180000" marR="180000" marT="108000" marB="180000">
                    <a:lnL w="3175" cap="flat" cmpd="sng" algn="ctr">
                      <a:solidFill>
                        <a:schemeClr val="bg1"/>
                      </a:solidFill>
                      <a:prstDash val="solid"/>
                      <a:round/>
                      <a:headEnd type="none" w="med" len="med"/>
                      <a:tailEnd type="none" w="med" len="med"/>
                    </a:lnL>
                    <a:lnR w="12700" cmpd="sng">
                      <a:noFill/>
                    </a:lnR>
                    <a:lnT w="31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4000"/>
                    </a:solidFill>
                  </a:tcPr>
                </a:tc>
                <a:extLst>
                  <a:ext uri="{0D108BD9-81ED-4DB2-BD59-A6C34878D82A}">
                    <a16:rowId xmlns:a16="http://schemas.microsoft.com/office/drawing/2014/main" val="3105031954"/>
                  </a:ext>
                </a:extLst>
              </a:tr>
            </a:tbl>
          </a:graphicData>
        </a:graphic>
      </p:graphicFrame>
    </p:spTree>
    <p:extLst>
      <p:ext uri="{BB962C8B-B14F-4D97-AF65-F5344CB8AC3E}">
        <p14:creationId xmlns:p14="http://schemas.microsoft.com/office/powerpoint/2010/main" val="1107037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lidenummer 4">
            <a:extLst>
              <a:ext uri="{FF2B5EF4-FFF2-40B4-BE49-F238E27FC236}">
                <a16:creationId xmlns:a16="http://schemas.microsoft.com/office/drawing/2014/main" id="{636A9AF0-34D6-0118-A97C-041AD362A556}"/>
              </a:ext>
            </a:extLst>
          </p:cNvPr>
          <p:cNvSpPr>
            <a:spLocks noGrp="1"/>
          </p:cNvSpPr>
          <p:nvPr>
            <p:ph type="sldNum" sz="quarter" idx="13"/>
          </p:nvPr>
        </p:nvSpPr>
        <p:spPr/>
        <p:txBody>
          <a:bodyPr/>
          <a:lstStyle/>
          <a:p>
            <a:fld id="{5A0D23CF-C5A3-5445-819D-C647D180BB4B}" type="slidenum">
              <a:rPr lang="da-DK" smtClean="0"/>
              <a:pPr/>
              <a:t>18</a:t>
            </a:fld>
            <a:endParaRPr lang="da-DK"/>
          </a:p>
        </p:txBody>
      </p:sp>
      <p:sp>
        <p:nvSpPr>
          <p:cNvPr id="12" name="Titel 1">
            <a:extLst>
              <a:ext uri="{FF2B5EF4-FFF2-40B4-BE49-F238E27FC236}">
                <a16:creationId xmlns:a16="http://schemas.microsoft.com/office/drawing/2014/main" id="{18E39A38-891D-B5F7-8563-AF46B2ECD02F}"/>
              </a:ext>
            </a:extLst>
          </p:cNvPr>
          <p:cNvSpPr>
            <a:spLocks noGrp="1"/>
          </p:cNvSpPr>
          <p:nvPr>
            <p:ph type="title"/>
          </p:nvPr>
        </p:nvSpPr>
        <p:spPr/>
        <p:txBody>
          <a:bodyPr>
            <a:normAutofit/>
          </a:bodyPr>
          <a:lstStyle/>
          <a:p>
            <a:r>
              <a:rPr lang="da-DK" sz="2000" b="1" dirty="0">
                <a:solidFill>
                  <a:srgbClr val="014625"/>
                </a:solidFill>
                <a:effectLst/>
                <a:latin typeface="Helvetica" pitchFamily="2" charset="0"/>
              </a:rPr>
              <a:t>Vores arbejde med FN's verdensmål</a:t>
            </a:r>
            <a:endParaRPr lang="da-DK" sz="2000" dirty="0">
              <a:solidFill>
                <a:srgbClr val="014625"/>
              </a:solidFill>
              <a:effectLst/>
              <a:latin typeface="Helvetica" pitchFamily="2" charset="0"/>
            </a:endParaRPr>
          </a:p>
        </p:txBody>
      </p:sp>
      <p:sp>
        <p:nvSpPr>
          <p:cNvPr id="13" name="Pladsholder til indhold 2">
            <a:extLst>
              <a:ext uri="{FF2B5EF4-FFF2-40B4-BE49-F238E27FC236}">
                <a16:creationId xmlns:a16="http://schemas.microsoft.com/office/drawing/2014/main" id="{23A2CF10-7D5A-2D15-249A-502958EA524F}"/>
              </a:ext>
            </a:extLst>
          </p:cNvPr>
          <p:cNvSpPr>
            <a:spLocks noGrp="1"/>
          </p:cNvSpPr>
          <p:nvPr>
            <p:ph idx="1"/>
          </p:nvPr>
        </p:nvSpPr>
        <p:spPr>
          <a:xfrm>
            <a:off x="1260000" y="1587500"/>
            <a:ext cx="9725500" cy="1358899"/>
          </a:xfrm>
        </p:spPr>
        <p:txBody>
          <a:bodyPr vert="horz" lIns="0" tIns="0" rIns="0" bIns="0" rtlCol="0" anchor="t">
            <a:noAutofit/>
          </a:bodyPr>
          <a:lstStyle/>
          <a:p>
            <a:pPr marL="0" indent="0" fontAlgn="base">
              <a:buNone/>
            </a:pPr>
            <a:r>
              <a:rPr lang="da-DK" sz="1100" dirty="0">
                <a:solidFill>
                  <a:srgbClr val="0000FF"/>
                </a:solidFill>
                <a:latin typeface="IBM Plex Sans"/>
              </a:rPr>
              <a:t>Her kan du beskrive, hvordan din virksomhed arbejder med FN’s Verdensmål, og du kan fremhæve de mål og delmål, som virksomheden har fokus på. Du kan udvælge de mål og delmål, som passer til virksomhedens profil og kerneaktiviteter. Det er vigtigt, at du beskriver, hvordan virksomheden bidrager til indfrielse af Verdensmålene. Her bør du fremhæve nogle initiativer eller aktiviteter, som virksomheden har haft fokus på.</a:t>
            </a:r>
            <a:endParaRPr lang="en-US" sz="1100" dirty="0">
              <a:solidFill>
                <a:srgbClr val="0000FF"/>
              </a:solidFill>
              <a:latin typeface="IBM Plex Sans"/>
            </a:endParaRPr>
          </a:p>
          <a:p>
            <a:pPr>
              <a:lnSpc>
                <a:spcPct val="120000"/>
              </a:lnSpc>
            </a:pPr>
            <a:endParaRPr lang="da-DK" sz="1000" dirty="0">
              <a:solidFill>
                <a:srgbClr val="181818"/>
              </a:solidFill>
              <a:effectLst/>
              <a:latin typeface="IBM Plex Sans" panose="020B0503050203000203" pitchFamily="34" charset="0"/>
            </a:endParaRPr>
          </a:p>
        </p:txBody>
      </p:sp>
      <p:sp>
        <p:nvSpPr>
          <p:cNvPr id="7" name="Pladsholder til tekst 6">
            <a:extLst>
              <a:ext uri="{FF2B5EF4-FFF2-40B4-BE49-F238E27FC236}">
                <a16:creationId xmlns:a16="http://schemas.microsoft.com/office/drawing/2014/main" id="{0A05344E-7D43-7E69-9D07-D2DF8D0EA5D9}"/>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da-DK"/>
          </a:p>
        </p:txBody>
      </p:sp>
      <p:graphicFrame>
        <p:nvGraphicFramePr>
          <p:cNvPr id="4" name="Tabel 2">
            <a:extLst>
              <a:ext uri="{FF2B5EF4-FFF2-40B4-BE49-F238E27FC236}">
                <a16:creationId xmlns:a16="http://schemas.microsoft.com/office/drawing/2014/main" id="{F5BBA987-7802-DDBB-11B1-940B9BCE97E6}"/>
              </a:ext>
            </a:extLst>
          </p:cNvPr>
          <p:cNvGraphicFramePr>
            <a:graphicFrameLocks noGrp="1"/>
          </p:cNvGraphicFramePr>
          <p:nvPr>
            <p:extLst>
              <p:ext uri="{D42A27DB-BD31-4B8C-83A1-F6EECF244321}">
                <p14:modId xmlns:p14="http://schemas.microsoft.com/office/powerpoint/2010/main" val="2736039992"/>
              </p:ext>
            </p:extLst>
          </p:nvPr>
        </p:nvGraphicFramePr>
        <p:xfrm>
          <a:off x="1260000" y="3196623"/>
          <a:ext cx="9712800" cy="3066094"/>
        </p:xfrm>
        <a:graphic>
          <a:graphicData uri="http://schemas.openxmlformats.org/drawingml/2006/table">
            <a:tbl>
              <a:tblPr firstRow="1" bandRow="1">
                <a:tableStyleId>{5C22544A-7EE6-4342-B048-85BDC9FD1C3A}</a:tableStyleId>
              </a:tblPr>
              <a:tblGrid>
                <a:gridCol w="1618800">
                  <a:extLst>
                    <a:ext uri="{9D8B030D-6E8A-4147-A177-3AD203B41FA5}">
                      <a16:colId xmlns:a16="http://schemas.microsoft.com/office/drawing/2014/main" val="977650474"/>
                    </a:ext>
                  </a:extLst>
                </a:gridCol>
                <a:gridCol w="1618800">
                  <a:extLst>
                    <a:ext uri="{9D8B030D-6E8A-4147-A177-3AD203B41FA5}">
                      <a16:colId xmlns:a16="http://schemas.microsoft.com/office/drawing/2014/main" val="2325505502"/>
                    </a:ext>
                  </a:extLst>
                </a:gridCol>
                <a:gridCol w="1618800">
                  <a:extLst>
                    <a:ext uri="{9D8B030D-6E8A-4147-A177-3AD203B41FA5}">
                      <a16:colId xmlns:a16="http://schemas.microsoft.com/office/drawing/2014/main" val="2014990038"/>
                    </a:ext>
                  </a:extLst>
                </a:gridCol>
                <a:gridCol w="1618800">
                  <a:extLst>
                    <a:ext uri="{9D8B030D-6E8A-4147-A177-3AD203B41FA5}">
                      <a16:colId xmlns:a16="http://schemas.microsoft.com/office/drawing/2014/main" val="342437270"/>
                    </a:ext>
                  </a:extLst>
                </a:gridCol>
                <a:gridCol w="1618800">
                  <a:extLst>
                    <a:ext uri="{9D8B030D-6E8A-4147-A177-3AD203B41FA5}">
                      <a16:colId xmlns:a16="http://schemas.microsoft.com/office/drawing/2014/main" val="1268547243"/>
                    </a:ext>
                  </a:extLst>
                </a:gridCol>
                <a:gridCol w="1618800">
                  <a:extLst>
                    <a:ext uri="{9D8B030D-6E8A-4147-A177-3AD203B41FA5}">
                      <a16:colId xmlns:a16="http://schemas.microsoft.com/office/drawing/2014/main" val="429281709"/>
                    </a:ext>
                  </a:extLst>
                </a:gridCol>
              </a:tblGrid>
              <a:tr h="8386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800" b="1" i="0" kern="1200" spc="200" baseline="0" dirty="0">
                          <a:solidFill>
                            <a:schemeClr val="lt1"/>
                          </a:solidFill>
                          <a:effectLst/>
                          <a:latin typeface="IBM Plex Sans" panose="020B0503050203000203" pitchFamily="34" charset="0"/>
                          <a:ea typeface="+mn-ea"/>
                          <a:cs typeface="+mn-cs"/>
                        </a:rPr>
                        <a:t>VERDENSMÅL X</a:t>
                      </a:r>
                      <a:endParaRPr lang="da-DK" sz="800" b="1" i="0" spc="200" baseline="0" dirty="0">
                        <a:latin typeface="IBM Plex Sans" panose="020B0503050203000203" pitchFamily="34" charset="0"/>
                      </a:endParaRPr>
                    </a:p>
                  </a:txBody>
                  <a:tcPr marL="137160" marR="137160" marT="137160" marB="137160" anchor="b">
                    <a:lnL w="12700" cmpd="sng">
                      <a:noFill/>
                    </a:lnL>
                    <a:lnR w="3175" cap="flat" cmpd="sng" algn="ctr">
                      <a:solidFill>
                        <a:schemeClr val="bg1"/>
                      </a:solidFill>
                      <a:prstDash val="solid"/>
                      <a:round/>
                      <a:headEnd type="none" w="med" len="med"/>
                      <a:tailEnd type="none" w="med" len="med"/>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800" b="1" i="0" kern="1200" spc="200" baseline="0">
                          <a:solidFill>
                            <a:schemeClr val="lt1"/>
                          </a:solidFill>
                          <a:effectLst/>
                          <a:latin typeface="IBM Plex Sans" panose="020B0503050203000203" pitchFamily="34" charset="0"/>
                          <a:ea typeface="+mn-ea"/>
                          <a:cs typeface="+mn-cs"/>
                        </a:rPr>
                        <a:t>VERDENSMÅL X</a:t>
                      </a:r>
                      <a:endParaRPr lang="da-DK" sz="800" b="1" i="0" spc="200" baseline="0">
                        <a:latin typeface="IBM Plex Sans" panose="020B0503050203000203" pitchFamily="34" charset="0"/>
                      </a:endParaRPr>
                    </a:p>
                  </a:txBody>
                  <a:tcPr marL="137160" marR="137160" marT="137160" marB="137160"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800" b="1" i="0" kern="1200" spc="200" baseline="0">
                          <a:solidFill>
                            <a:schemeClr val="lt1"/>
                          </a:solidFill>
                          <a:effectLst/>
                          <a:latin typeface="IBM Plex Sans" panose="020B0503050203000203" pitchFamily="34" charset="0"/>
                          <a:ea typeface="+mn-ea"/>
                          <a:cs typeface="+mn-cs"/>
                        </a:rPr>
                        <a:t>VERDENSMÅL X</a:t>
                      </a:r>
                      <a:endParaRPr lang="da-DK" sz="800" b="1" i="0" spc="200" baseline="0">
                        <a:latin typeface="IBM Plex Sans" panose="020B0503050203000203" pitchFamily="34" charset="0"/>
                      </a:endParaRPr>
                    </a:p>
                  </a:txBody>
                  <a:tcPr marL="137160" marR="137160" marT="137160" marB="137160"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800" b="1" i="0" kern="1200" spc="200" baseline="0">
                          <a:solidFill>
                            <a:schemeClr val="lt1"/>
                          </a:solidFill>
                          <a:effectLst/>
                          <a:latin typeface="IBM Plex Sans" panose="020B0503050203000203" pitchFamily="34" charset="0"/>
                          <a:ea typeface="+mn-ea"/>
                          <a:cs typeface="+mn-cs"/>
                        </a:rPr>
                        <a:t>VERDENSMÅL X</a:t>
                      </a:r>
                      <a:endParaRPr lang="da-DK" sz="800" b="1" i="0" spc="200" baseline="0">
                        <a:latin typeface="IBM Plex Sans" panose="020B0503050203000203" pitchFamily="34" charset="0"/>
                      </a:endParaRPr>
                    </a:p>
                  </a:txBody>
                  <a:tcPr marL="137160" marR="137160" marT="137160" marB="137160"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800" b="1" i="0" kern="1200" spc="200" baseline="0">
                          <a:solidFill>
                            <a:schemeClr val="lt1"/>
                          </a:solidFill>
                          <a:effectLst/>
                          <a:latin typeface="IBM Plex Sans" panose="020B0503050203000203" pitchFamily="34" charset="0"/>
                          <a:ea typeface="+mn-ea"/>
                          <a:cs typeface="+mn-cs"/>
                        </a:rPr>
                        <a:t>VERDENSMÅL X</a:t>
                      </a:r>
                      <a:endParaRPr lang="da-DK" sz="800" b="1" i="0" spc="200" baseline="0">
                        <a:latin typeface="IBM Plex Sans" panose="020B0503050203000203" pitchFamily="34" charset="0"/>
                      </a:endParaRPr>
                    </a:p>
                  </a:txBody>
                  <a:tcPr marL="137160" marR="137160" marT="137160" marB="137160"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800" b="1" i="0" kern="1200" spc="200" baseline="0">
                          <a:solidFill>
                            <a:schemeClr val="lt1"/>
                          </a:solidFill>
                          <a:effectLst/>
                          <a:latin typeface="IBM Plex Sans" panose="020B0503050203000203" pitchFamily="34" charset="0"/>
                          <a:ea typeface="+mn-ea"/>
                          <a:cs typeface="+mn-cs"/>
                        </a:rPr>
                        <a:t>VERDENSMÅL X</a:t>
                      </a:r>
                      <a:endParaRPr lang="da-DK" sz="800" b="1" i="0" spc="200" baseline="0">
                        <a:latin typeface="IBM Plex Sans" panose="020B0503050203000203" pitchFamily="34" charset="0"/>
                      </a:endParaRPr>
                    </a:p>
                  </a:txBody>
                  <a:tcPr marL="137160" marR="137160" marT="137160" marB="137160" anchor="b">
                    <a:lnL w="3175" cap="flat" cmpd="sng" algn="ctr">
                      <a:solidFill>
                        <a:schemeClr val="bg1"/>
                      </a:solidFill>
                      <a:prstDash val="solid"/>
                      <a:round/>
                      <a:headEnd type="none" w="med" len="med"/>
                      <a:tailEnd type="none" w="med" len="med"/>
                    </a:lnL>
                    <a:lnR w="12700" cmpd="sng">
                      <a:noFill/>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000"/>
                    </a:solidFill>
                  </a:tcPr>
                </a:tc>
                <a:extLst>
                  <a:ext uri="{0D108BD9-81ED-4DB2-BD59-A6C34878D82A}">
                    <a16:rowId xmlns:a16="http://schemas.microsoft.com/office/drawing/2014/main" val="1047672910"/>
                  </a:ext>
                </a:extLst>
              </a:tr>
              <a:tr h="2843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800" b="0" i="0" kern="1200" spc="0" baseline="0">
                          <a:solidFill>
                            <a:schemeClr val="lt1"/>
                          </a:solidFill>
                          <a:effectLst/>
                          <a:latin typeface="IBM Plex Sans" panose="020B0503050203000203" pitchFamily="34" charset="0"/>
                          <a:ea typeface="+mn-ea"/>
                          <a:cs typeface="+mn-cs"/>
                        </a:rPr>
                        <a:t>Delmål X</a:t>
                      </a:r>
                      <a:endParaRPr lang="da-DK" sz="800" b="0" i="0" spc="200" baseline="0">
                        <a:latin typeface="IBM Plex Sans" panose="020B0503050203000203" pitchFamily="34" charset="0"/>
                      </a:endParaRPr>
                    </a:p>
                  </a:txBody>
                  <a:tcPr anchor="ctr">
                    <a:lnL w="12700" cmpd="sng">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800" b="0" i="0" kern="1200" spc="0" baseline="0">
                          <a:solidFill>
                            <a:schemeClr val="lt1"/>
                          </a:solidFill>
                          <a:effectLst/>
                          <a:latin typeface="IBM Plex Sans" panose="020B0503050203000203" pitchFamily="34" charset="0"/>
                          <a:ea typeface="+mn-ea"/>
                          <a:cs typeface="+mn-cs"/>
                        </a:rPr>
                        <a:t>Delmål X</a:t>
                      </a:r>
                      <a:endParaRPr lang="da-DK" sz="800" b="0" i="0" spc="200" baseline="0">
                        <a:latin typeface="IBM Plex Sans" panose="020B0503050203000203"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800" b="0" i="0" kern="1200" spc="0" baseline="0">
                          <a:solidFill>
                            <a:schemeClr val="lt1"/>
                          </a:solidFill>
                          <a:effectLst/>
                          <a:latin typeface="IBM Plex Sans" panose="020B0503050203000203" pitchFamily="34" charset="0"/>
                          <a:ea typeface="+mn-ea"/>
                          <a:cs typeface="+mn-cs"/>
                        </a:rPr>
                        <a:t>Delmål X</a:t>
                      </a:r>
                      <a:endParaRPr lang="da-DK" sz="800" b="0" i="0" spc="200" baseline="0">
                        <a:latin typeface="IBM Plex Sans" panose="020B0503050203000203"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800" b="0" i="0" kern="1200" spc="0" baseline="0">
                          <a:solidFill>
                            <a:schemeClr val="lt1"/>
                          </a:solidFill>
                          <a:effectLst/>
                          <a:latin typeface="IBM Plex Sans" panose="020B0503050203000203" pitchFamily="34" charset="0"/>
                          <a:ea typeface="+mn-ea"/>
                          <a:cs typeface="+mn-cs"/>
                        </a:rPr>
                        <a:t>Delmål X</a:t>
                      </a:r>
                      <a:endParaRPr lang="da-DK" sz="800" b="0" i="0" spc="200" baseline="0">
                        <a:latin typeface="IBM Plex Sans" panose="020B0503050203000203"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800" b="0" i="0" kern="1200" spc="0" baseline="0">
                          <a:solidFill>
                            <a:schemeClr val="lt1"/>
                          </a:solidFill>
                          <a:effectLst/>
                          <a:latin typeface="IBM Plex Sans" panose="020B0503050203000203" pitchFamily="34" charset="0"/>
                          <a:ea typeface="+mn-ea"/>
                          <a:cs typeface="+mn-cs"/>
                        </a:rPr>
                        <a:t>Delmål X</a:t>
                      </a:r>
                      <a:endParaRPr lang="da-DK" sz="800" b="0" i="0" spc="200" baseline="0">
                        <a:latin typeface="IBM Plex Sans" panose="020B0503050203000203"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800" b="0" i="0" kern="1200" spc="0" baseline="0">
                          <a:solidFill>
                            <a:schemeClr val="lt1"/>
                          </a:solidFill>
                          <a:effectLst/>
                          <a:latin typeface="IBM Plex Sans" panose="020B0503050203000203" pitchFamily="34" charset="0"/>
                          <a:ea typeface="+mn-ea"/>
                          <a:cs typeface="+mn-cs"/>
                        </a:rPr>
                        <a:t>Delmål X</a:t>
                      </a:r>
                      <a:endParaRPr lang="da-DK" sz="800" b="0" i="0" spc="200" baseline="0">
                        <a:latin typeface="IBM Plex Sans" panose="020B0503050203000203" pitchFamily="34" charset="0"/>
                      </a:endParaRPr>
                    </a:p>
                  </a:txBody>
                  <a:tcPr anchor="ctr">
                    <a:lnL w="3175" cap="flat" cmpd="sng" algn="ctr">
                      <a:solidFill>
                        <a:schemeClr val="bg1"/>
                      </a:solidFill>
                      <a:prstDash val="solid"/>
                      <a:round/>
                      <a:headEnd type="none" w="med" len="med"/>
                      <a:tailEnd type="none" w="med" len="med"/>
                    </a:lnL>
                    <a:lnR w="12700" cmpd="sng">
                      <a:noFill/>
                    </a:lnR>
                    <a:lnT w="3175" cap="flat" cmpd="sng" algn="ctr">
                      <a:solidFill>
                        <a:schemeClr val="bg1"/>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004000"/>
                    </a:solidFill>
                  </a:tcPr>
                </a:tc>
                <a:extLst>
                  <a:ext uri="{0D108BD9-81ED-4DB2-BD59-A6C34878D82A}">
                    <a16:rowId xmlns:a16="http://schemas.microsoft.com/office/drawing/2014/main" val="3439071204"/>
                  </a:ext>
                </a:extLst>
              </a:tr>
              <a:tr h="1943092">
                <a:tc>
                  <a:txBody>
                    <a:bodyPr/>
                    <a:lstStyle/>
                    <a:p>
                      <a:r>
                        <a:rPr lang="da-DK" sz="800" b="0" i="0" kern="1200">
                          <a:solidFill>
                            <a:srgbClr val="004000"/>
                          </a:solidFill>
                          <a:effectLst/>
                          <a:latin typeface="IBM Plex Sans" panose="020B0503050203000203" pitchFamily="34" charset="0"/>
                          <a:ea typeface="+mn-ea"/>
                          <a:cs typeface="+mn-cs"/>
                        </a:rPr>
                        <a:t>Beskrivelse af hvordan virksomheden bidrager positivt til verdensmålet</a:t>
                      </a:r>
                    </a:p>
                  </a:txBody>
                  <a:tcPr marL="180000" marR="180000" marT="108000" marB="180000">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a-DK" sz="800" b="0" i="0" kern="1200">
                          <a:solidFill>
                            <a:srgbClr val="004000"/>
                          </a:solidFill>
                          <a:effectLst/>
                          <a:latin typeface="IBM Plex Sans" panose="020B0503050203000203" pitchFamily="34" charset="0"/>
                          <a:ea typeface="+mn-ea"/>
                          <a:cs typeface="+mn-cs"/>
                        </a:rPr>
                        <a:t>Beskrivelse af hvordan virksomheden bidrager positivt til verdensmålet</a:t>
                      </a:r>
                    </a:p>
                    <a:p>
                      <a:pPr>
                        <a:lnSpc>
                          <a:spcPct val="120000"/>
                        </a:lnSpc>
                      </a:pPr>
                      <a:endParaRPr lang="da-DK" sz="800" b="0" i="0">
                        <a:solidFill>
                          <a:srgbClr val="004000"/>
                        </a:solidFill>
                        <a:latin typeface="IBM Plex Sans" panose="020B0503050203000203" pitchFamily="34" charset="0"/>
                      </a:endParaRPr>
                    </a:p>
                  </a:txBody>
                  <a:tcPr marL="180000" marR="180000" marT="108000" marB="180000">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a-DK" sz="800" b="0" i="0" kern="1200">
                          <a:solidFill>
                            <a:srgbClr val="004000"/>
                          </a:solidFill>
                          <a:effectLst/>
                          <a:latin typeface="IBM Plex Sans" panose="020B0503050203000203" pitchFamily="34" charset="0"/>
                          <a:ea typeface="+mn-ea"/>
                          <a:cs typeface="+mn-cs"/>
                        </a:rPr>
                        <a:t>Beskrivelse af hvordan virksomheden bidrager positivt til verdensmålet</a:t>
                      </a:r>
                      <a:endParaRPr lang="da-DK" sz="800" b="0" i="0">
                        <a:solidFill>
                          <a:srgbClr val="004000"/>
                        </a:solidFill>
                        <a:latin typeface="IBM Plex Sans" panose="020B0503050203000203" pitchFamily="34" charset="0"/>
                      </a:endParaRPr>
                    </a:p>
                  </a:txBody>
                  <a:tcPr marL="180000" marR="180000" marT="108000" marB="180000">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da-DK" sz="800" b="0" i="0" kern="1200">
                          <a:solidFill>
                            <a:srgbClr val="004000"/>
                          </a:solidFill>
                          <a:effectLst/>
                          <a:latin typeface="IBM Plex Sans" panose="020B0503050203000203" pitchFamily="34" charset="0"/>
                          <a:ea typeface="+mn-ea"/>
                          <a:cs typeface="+mn-cs"/>
                        </a:rPr>
                        <a:t>Beskrivelse af hvordan virksomheden bidrager positivt til verdensmålet</a:t>
                      </a:r>
                      <a:endParaRPr lang="da-DK" sz="800" b="0" i="0">
                        <a:solidFill>
                          <a:srgbClr val="004000"/>
                        </a:solidFill>
                        <a:latin typeface="IBM Plex Sans" panose="020B0503050203000203" pitchFamily="34" charset="0"/>
                      </a:endParaRPr>
                    </a:p>
                  </a:txBody>
                  <a:tcPr marL="180000" marR="180000" marT="108000" marB="180000">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da-DK" sz="800" b="0" i="0" kern="1200">
                          <a:solidFill>
                            <a:srgbClr val="004000"/>
                          </a:solidFill>
                          <a:effectLst/>
                          <a:latin typeface="IBM Plex Sans" panose="020B0503050203000203" pitchFamily="34" charset="0"/>
                          <a:ea typeface="+mn-ea"/>
                          <a:cs typeface="+mn-cs"/>
                        </a:rPr>
                        <a:t>Beskrivelse af hvordan virksomheden bidrager positivt til verdensmålet</a:t>
                      </a:r>
                    </a:p>
                    <a:p>
                      <a:pPr>
                        <a:lnSpc>
                          <a:spcPct val="120000"/>
                        </a:lnSpc>
                      </a:pPr>
                      <a:endParaRPr lang="da-DK" sz="800" b="0" i="0">
                        <a:solidFill>
                          <a:srgbClr val="004000"/>
                        </a:solidFill>
                        <a:latin typeface="IBM Plex Sans" panose="020B0503050203000203" pitchFamily="34" charset="0"/>
                      </a:endParaRPr>
                    </a:p>
                  </a:txBody>
                  <a:tcPr marL="180000" marR="180000" marT="108000" marB="180000">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da-DK" sz="800" b="0" i="0" kern="1200" dirty="0">
                          <a:solidFill>
                            <a:srgbClr val="004000"/>
                          </a:solidFill>
                          <a:effectLst/>
                          <a:latin typeface="IBM Plex Sans" panose="020B0503050203000203" pitchFamily="34" charset="0"/>
                          <a:ea typeface="+mn-ea"/>
                          <a:cs typeface="+mn-cs"/>
                        </a:rPr>
                        <a:t>Beskrivelse af hvordan virksomheden bidrager positivt til verdensmålet</a:t>
                      </a:r>
                    </a:p>
                    <a:p>
                      <a:pPr>
                        <a:lnSpc>
                          <a:spcPct val="120000"/>
                        </a:lnSpc>
                      </a:pPr>
                      <a:endParaRPr lang="da-DK" sz="800" b="0" i="0" dirty="0">
                        <a:solidFill>
                          <a:srgbClr val="004000"/>
                        </a:solidFill>
                        <a:latin typeface="IBM Plex Sans" panose="020B0503050203000203" pitchFamily="34" charset="0"/>
                      </a:endParaRPr>
                    </a:p>
                  </a:txBody>
                  <a:tcPr marL="180000" marR="180000" marT="108000" marB="180000">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05031954"/>
                  </a:ext>
                </a:extLst>
              </a:tr>
            </a:tbl>
          </a:graphicData>
        </a:graphic>
      </p:graphicFrame>
      <p:pic>
        <p:nvPicPr>
          <p:cNvPr id="2" name="Picture 31" descr="A picture containing icon&#10;&#10;Description automatically generated">
            <a:extLst>
              <a:ext uri="{FF2B5EF4-FFF2-40B4-BE49-F238E27FC236}">
                <a16:creationId xmlns:a16="http://schemas.microsoft.com/office/drawing/2014/main" id="{BED68B67-97E8-A83E-8329-AEF1E6A13424}"/>
              </a:ext>
            </a:extLst>
          </p:cNvPr>
          <p:cNvPicPr>
            <a:picLocks noChangeAspect="1"/>
          </p:cNvPicPr>
          <p:nvPr/>
        </p:nvPicPr>
        <p:blipFill>
          <a:blip r:embed="rId2"/>
          <a:stretch>
            <a:fillRect/>
          </a:stretch>
        </p:blipFill>
        <p:spPr>
          <a:xfrm>
            <a:off x="1884873" y="3318870"/>
            <a:ext cx="363668" cy="363668"/>
          </a:xfrm>
          <a:prstGeom prst="rect">
            <a:avLst/>
          </a:prstGeom>
        </p:spPr>
      </p:pic>
      <p:pic>
        <p:nvPicPr>
          <p:cNvPr id="3" name="Picture 19" descr="Icon&#10;&#10;Description automatically generated">
            <a:extLst>
              <a:ext uri="{FF2B5EF4-FFF2-40B4-BE49-F238E27FC236}">
                <a16:creationId xmlns:a16="http://schemas.microsoft.com/office/drawing/2014/main" id="{97DAA5AA-FB15-2550-CB83-178332830BB1}"/>
              </a:ext>
            </a:extLst>
          </p:cNvPr>
          <p:cNvPicPr>
            <a:picLocks noChangeAspect="1"/>
          </p:cNvPicPr>
          <p:nvPr/>
        </p:nvPicPr>
        <p:blipFill>
          <a:blip r:embed="rId3"/>
          <a:stretch>
            <a:fillRect/>
          </a:stretch>
        </p:blipFill>
        <p:spPr>
          <a:xfrm>
            <a:off x="3520388" y="3318870"/>
            <a:ext cx="363668" cy="363668"/>
          </a:xfrm>
          <a:prstGeom prst="rect">
            <a:avLst/>
          </a:prstGeom>
        </p:spPr>
      </p:pic>
      <p:pic>
        <p:nvPicPr>
          <p:cNvPr id="6" name="Picture 25" descr="Icon&#10;&#10;Description automatically generated">
            <a:extLst>
              <a:ext uri="{FF2B5EF4-FFF2-40B4-BE49-F238E27FC236}">
                <a16:creationId xmlns:a16="http://schemas.microsoft.com/office/drawing/2014/main" id="{8E3EBE0E-7CD0-A5ED-03F5-CC3F7DADA4C1}"/>
              </a:ext>
            </a:extLst>
          </p:cNvPr>
          <p:cNvPicPr>
            <a:picLocks noChangeAspect="1"/>
          </p:cNvPicPr>
          <p:nvPr/>
        </p:nvPicPr>
        <p:blipFill>
          <a:blip r:embed="rId4"/>
          <a:stretch>
            <a:fillRect/>
          </a:stretch>
        </p:blipFill>
        <p:spPr>
          <a:xfrm>
            <a:off x="5122651" y="3318870"/>
            <a:ext cx="363668" cy="363668"/>
          </a:xfrm>
          <a:prstGeom prst="rect">
            <a:avLst/>
          </a:prstGeom>
        </p:spPr>
      </p:pic>
      <p:pic>
        <p:nvPicPr>
          <p:cNvPr id="8" name="Picture 17" descr="A picture containing shape&#10;&#10;Description automatically generated">
            <a:extLst>
              <a:ext uri="{FF2B5EF4-FFF2-40B4-BE49-F238E27FC236}">
                <a16:creationId xmlns:a16="http://schemas.microsoft.com/office/drawing/2014/main" id="{C2C5A921-9DCA-134A-5CE2-A210C29BA7F1}"/>
              </a:ext>
            </a:extLst>
          </p:cNvPr>
          <p:cNvPicPr>
            <a:picLocks noChangeAspect="1"/>
          </p:cNvPicPr>
          <p:nvPr/>
        </p:nvPicPr>
        <p:blipFill>
          <a:blip r:embed="rId5"/>
          <a:stretch>
            <a:fillRect/>
          </a:stretch>
        </p:blipFill>
        <p:spPr>
          <a:xfrm>
            <a:off x="6705683" y="3318870"/>
            <a:ext cx="363668" cy="363668"/>
          </a:xfrm>
          <a:prstGeom prst="rect">
            <a:avLst/>
          </a:prstGeom>
        </p:spPr>
      </p:pic>
      <p:pic>
        <p:nvPicPr>
          <p:cNvPr id="9" name="Picture 27" descr="A picture containing table&#10;&#10;Description automatically generated">
            <a:extLst>
              <a:ext uri="{FF2B5EF4-FFF2-40B4-BE49-F238E27FC236}">
                <a16:creationId xmlns:a16="http://schemas.microsoft.com/office/drawing/2014/main" id="{82B70978-0EEE-25C7-13E5-B2C652D7B343}"/>
              </a:ext>
            </a:extLst>
          </p:cNvPr>
          <p:cNvPicPr>
            <a:picLocks noChangeAspect="1"/>
          </p:cNvPicPr>
          <p:nvPr/>
        </p:nvPicPr>
        <p:blipFill>
          <a:blip r:embed="rId6"/>
          <a:stretch>
            <a:fillRect/>
          </a:stretch>
        </p:blipFill>
        <p:spPr>
          <a:xfrm>
            <a:off x="8363529" y="3318870"/>
            <a:ext cx="363668" cy="363668"/>
          </a:xfrm>
          <a:prstGeom prst="rect">
            <a:avLst/>
          </a:prstGeom>
        </p:spPr>
      </p:pic>
      <p:pic>
        <p:nvPicPr>
          <p:cNvPr id="10" name="Picture 35" descr="Graphical user interface, application, icon&#10;&#10;Description automatically generated">
            <a:extLst>
              <a:ext uri="{FF2B5EF4-FFF2-40B4-BE49-F238E27FC236}">
                <a16:creationId xmlns:a16="http://schemas.microsoft.com/office/drawing/2014/main" id="{2052BF88-5DE1-2F85-0EA3-7F9C35ECE208}"/>
              </a:ext>
            </a:extLst>
          </p:cNvPr>
          <p:cNvPicPr>
            <a:picLocks noChangeAspect="1"/>
          </p:cNvPicPr>
          <p:nvPr/>
        </p:nvPicPr>
        <p:blipFill>
          <a:blip r:embed="rId7"/>
          <a:stretch>
            <a:fillRect/>
          </a:stretch>
        </p:blipFill>
        <p:spPr>
          <a:xfrm>
            <a:off x="9959163" y="3311603"/>
            <a:ext cx="381216" cy="381216"/>
          </a:xfrm>
          <a:prstGeom prst="rect">
            <a:avLst/>
          </a:prstGeom>
        </p:spPr>
      </p:pic>
    </p:spTree>
    <p:extLst>
      <p:ext uri="{BB962C8B-B14F-4D97-AF65-F5344CB8AC3E}">
        <p14:creationId xmlns:p14="http://schemas.microsoft.com/office/powerpoint/2010/main" val="2769275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lidenummer 4">
            <a:extLst>
              <a:ext uri="{FF2B5EF4-FFF2-40B4-BE49-F238E27FC236}">
                <a16:creationId xmlns:a16="http://schemas.microsoft.com/office/drawing/2014/main" id="{636A9AF0-34D6-0118-A97C-041AD362A556}"/>
              </a:ext>
            </a:extLst>
          </p:cNvPr>
          <p:cNvSpPr>
            <a:spLocks noGrp="1"/>
          </p:cNvSpPr>
          <p:nvPr>
            <p:ph type="sldNum" sz="quarter" idx="13"/>
          </p:nvPr>
        </p:nvSpPr>
        <p:spPr/>
        <p:txBody>
          <a:bodyPr/>
          <a:lstStyle/>
          <a:p>
            <a:fld id="{5A0D23CF-C5A3-5445-819D-C647D180BB4B}" type="slidenum">
              <a:rPr lang="da-DK" smtClean="0"/>
              <a:pPr/>
              <a:t>19</a:t>
            </a:fld>
            <a:endParaRPr lang="da-DK"/>
          </a:p>
        </p:txBody>
      </p:sp>
      <p:sp>
        <p:nvSpPr>
          <p:cNvPr id="12" name="Titel 1">
            <a:extLst>
              <a:ext uri="{FF2B5EF4-FFF2-40B4-BE49-F238E27FC236}">
                <a16:creationId xmlns:a16="http://schemas.microsoft.com/office/drawing/2014/main" id="{18E39A38-891D-B5F7-8563-AF46B2ECD02F}"/>
              </a:ext>
            </a:extLst>
          </p:cNvPr>
          <p:cNvSpPr>
            <a:spLocks noGrp="1"/>
          </p:cNvSpPr>
          <p:nvPr>
            <p:ph type="title"/>
          </p:nvPr>
        </p:nvSpPr>
        <p:spPr/>
        <p:txBody>
          <a:bodyPr>
            <a:normAutofit/>
          </a:bodyPr>
          <a:lstStyle/>
          <a:p>
            <a:r>
              <a:rPr lang="da-DK" sz="2000" b="1" dirty="0">
                <a:solidFill>
                  <a:schemeClr val="tx1"/>
                </a:solidFill>
                <a:effectLst/>
                <a:latin typeface="Helvetica" pitchFamily="2" charset="0"/>
              </a:rPr>
              <a:t>Ikon-bibliotek</a:t>
            </a:r>
            <a:endParaRPr lang="da-DK" sz="2000" dirty="0">
              <a:solidFill>
                <a:schemeClr val="tx1"/>
              </a:solidFill>
              <a:effectLst/>
              <a:latin typeface="Helvetica" pitchFamily="2" charset="0"/>
            </a:endParaRPr>
          </a:p>
        </p:txBody>
      </p:sp>
      <p:sp>
        <p:nvSpPr>
          <p:cNvPr id="13" name="Pladsholder til indhold 2">
            <a:extLst>
              <a:ext uri="{FF2B5EF4-FFF2-40B4-BE49-F238E27FC236}">
                <a16:creationId xmlns:a16="http://schemas.microsoft.com/office/drawing/2014/main" id="{23A2CF10-7D5A-2D15-249A-502958EA524F}"/>
              </a:ext>
            </a:extLst>
          </p:cNvPr>
          <p:cNvSpPr>
            <a:spLocks noGrp="1"/>
          </p:cNvSpPr>
          <p:nvPr>
            <p:ph idx="1"/>
          </p:nvPr>
        </p:nvSpPr>
        <p:spPr>
          <a:xfrm>
            <a:off x="1260000" y="1587500"/>
            <a:ext cx="9725500" cy="1358899"/>
          </a:xfrm>
        </p:spPr>
        <p:txBody>
          <a:bodyPr>
            <a:noAutofit/>
          </a:bodyPr>
          <a:lstStyle/>
          <a:p>
            <a:pPr>
              <a:lnSpc>
                <a:spcPct val="120000"/>
              </a:lnSpc>
            </a:pPr>
            <a:r>
              <a:rPr lang="da-DK" sz="1100" dirty="0">
                <a:solidFill>
                  <a:srgbClr val="0000FF"/>
                </a:solidFill>
                <a:effectLst/>
                <a:latin typeface="IBM Plex Sans" panose="020B0503050203000203" pitchFamily="34" charset="0"/>
              </a:rPr>
              <a:t>Her finder du ikonerne for FN’s 17 verdensmål, du kan tilføje til din opgørelse over virksomhedens arbejde med FN’s verdensmål.  </a:t>
            </a:r>
          </a:p>
        </p:txBody>
      </p:sp>
      <p:pic>
        <p:nvPicPr>
          <p:cNvPr id="3" name="Picture 2" descr="Text&#10;&#10;Description automatically generated">
            <a:extLst>
              <a:ext uri="{FF2B5EF4-FFF2-40B4-BE49-F238E27FC236}">
                <a16:creationId xmlns:a16="http://schemas.microsoft.com/office/drawing/2014/main" id="{619E36FC-A2E5-91C5-4550-899DE9735A88}"/>
              </a:ext>
            </a:extLst>
          </p:cNvPr>
          <p:cNvPicPr>
            <a:picLocks noChangeAspect="1"/>
          </p:cNvPicPr>
          <p:nvPr/>
        </p:nvPicPr>
        <p:blipFill>
          <a:blip r:embed="rId2"/>
          <a:stretch>
            <a:fillRect/>
          </a:stretch>
        </p:blipFill>
        <p:spPr>
          <a:xfrm>
            <a:off x="1229504" y="2455233"/>
            <a:ext cx="1080000" cy="1080000"/>
          </a:xfrm>
          <a:prstGeom prst="rect">
            <a:avLst/>
          </a:prstGeom>
        </p:spPr>
      </p:pic>
      <p:pic>
        <p:nvPicPr>
          <p:cNvPr id="8" name="Picture 7" descr="Icon&#10;&#10;Description automatically generated">
            <a:extLst>
              <a:ext uri="{FF2B5EF4-FFF2-40B4-BE49-F238E27FC236}">
                <a16:creationId xmlns:a16="http://schemas.microsoft.com/office/drawing/2014/main" id="{085302DB-4611-C4A4-27B3-E5F1C98D7C71}"/>
              </a:ext>
            </a:extLst>
          </p:cNvPr>
          <p:cNvPicPr>
            <a:picLocks noChangeAspect="1"/>
          </p:cNvPicPr>
          <p:nvPr/>
        </p:nvPicPr>
        <p:blipFill>
          <a:blip r:embed="rId3"/>
          <a:stretch>
            <a:fillRect/>
          </a:stretch>
        </p:blipFill>
        <p:spPr>
          <a:xfrm>
            <a:off x="2456221" y="2455233"/>
            <a:ext cx="1080000" cy="1080000"/>
          </a:xfrm>
          <a:prstGeom prst="rect">
            <a:avLst/>
          </a:prstGeom>
        </p:spPr>
      </p:pic>
      <p:pic>
        <p:nvPicPr>
          <p:cNvPr id="10" name="Picture 9" descr="Icon&#10;&#10;Description automatically generated">
            <a:extLst>
              <a:ext uri="{FF2B5EF4-FFF2-40B4-BE49-F238E27FC236}">
                <a16:creationId xmlns:a16="http://schemas.microsoft.com/office/drawing/2014/main" id="{365411B4-D626-0853-68B2-4FC14A9F155B}"/>
              </a:ext>
            </a:extLst>
          </p:cNvPr>
          <p:cNvPicPr>
            <a:picLocks noChangeAspect="1"/>
          </p:cNvPicPr>
          <p:nvPr/>
        </p:nvPicPr>
        <p:blipFill>
          <a:blip r:embed="rId4"/>
          <a:stretch>
            <a:fillRect/>
          </a:stretch>
        </p:blipFill>
        <p:spPr>
          <a:xfrm>
            <a:off x="3682938" y="2455233"/>
            <a:ext cx="1080000" cy="1080000"/>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3D981D2D-1A00-64FF-19DD-AEF8F565F6AA}"/>
              </a:ext>
            </a:extLst>
          </p:cNvPr>
          <p:cNvPicPr>
            <a:picLocks noChangeAspect="1"/>
          </p:cNvPicPr>
          <p:nvPr/>
        </p:nvPicPr>
        <p:blipFill>
          <a:blip r:embed="rId5"/>
          <a:stretch>
            <a:fillRect/>
          </a:stretch>
        </p:blipFill>
        <p:spPr>
          <a:xfrm>
            <a:off x="4892947" y="2462776"/>
            <a:ext cx="1080000" cy="1080000"/>
          </a:xfrm>
          <a:prstGeom prst="rect">
            <a:avLst/>
          </a:prstGeom>
        </p:spPr>
      </p:pic>
      <p:pic>
        <p:nvPicPr>
          <p:cNvPr id="16" name="Picture 15" descr="Icon&#10;&#10;Description automatically generated">
            <a:extLst>
              <a:ext uri="{FF2B5EF4-FFF2-40B4-BE49-F238E27FC236}">
                <a16:creationId xmlns:a16="http://schemas.microsoft.com/office/drawing/2014/main" id="{1E845973-7D7D-2573-F56A-3382C86EDC48}"/>
              </a:ext>
            </a:extLst>
          </p:cNvPr>
          <p:cNvPicPr>
            <a:picLocks noChangeAspect="1"/>
          </p:cNvPicPr>
          <p:nvPr/>
        </p:nvPicPr>
        <p:blipFill>
          <a:blip r:embed="rId6"/>
          <a:stretch>
            <a:fillRect/>
          </a:stretch>
        </p:blipFill>
        <p:spPr>
          <a:xfrm>
            <a:off x="6122750" y="2462776"/>
            <a:ext cx="1080000" cy="1080000"/>
          </a:xfrm>
          <a:prstGeom prst="rect">
            <a:avLst/>
          </a:prstGeom>
        </p:spPr>
      </p:pic>
      <p:pic>
        <p:nvPicPr>
          <p:cNvPr id="18" name="Picture 17" descr="A picture containing shape&#10;&#10;Description automatically generated">
            <a:extLst>
              <a:ext uri="{FF2B5EF4-FFF2-40B4-BE49-F238E27FC236}">
                <a16:creationId xmlns:a16="http://schemas.microsoft.com/office/drawing/2014/main" id="{939D6AE3-E92A-55A6-BA05-8F8D3A838142}"/>
              </a:ext>
            </a:extLst>
          </p:cNvPr>
          <p:cNvPicPr>
            <a:picLocks noChangeAspect="1"/>
          </p:cNvPicPr>
          <p:nvPr/>
        </p:nvPicPr>
        <p:blipFill>
          <a:blip r:embed="rId7"/>
          <a:stretch>
            <a:fillRect/>
          </a:stretch>
        </p:blipFill>
        <p:spPr>
          <a:xfrm>
            <a:off x="7340010" y="2462776"/>
            <a:ext cx="1080000" cy="1080000"/>
          </a:xfrm>
          <a:prstGeom prst="rect">
            <a:avLst/>
          </a:prstGeom>
        </p:spPr>
      </p:pic>
      <p:pic>
        <p:nvPicPr>
          <p:cNvPr id="20" name="Picture 19" descr="Icon&#10;&#10;Description automatically generated">
            <a:extLst>
              <a:ext uri="{FF2B5EF4-FFF2-40B4-BE49-F238E27FC236}">
                <a16:creationId xmlns:a16="http://schemas.microsoft.com/office/drawing/2014/main" id="{70EF8B22-6663-FFB6-21D5-AC0B9AD7A371}"/>
              </a:ext>
            </a:extLst>
          </p:cNvPr>
          <p:cNvPicPr>
            <a:picLocks noChangeAspect="1"/>
          </p:cNvPicPr>
          <p:nvPr/>
        </p:nvPicPr>
        <p:blipFill>
          <a:blip r:embed="rId8"/>
          <a:stretch>
            <a:fillRect/>
          </a:stretch>
        </p:blipFill>
        <p:spPr>
          <a:xfrm>
            <a:off x="1208036" y="3677987"/>
            <a:ext cx="1080000" cy="1080000"/>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A85FBA33-5541-A070-27C8-57B9554606DF}"/>
              </a:ext>
            </a:extLst>
          </p:cNvPr>
          <p:cNvPicPr>
            <a:picLocks noChangeAspect="1"/>
          </p:cNvPicPr>
          <p:nvPr/>
        </p:nvPicPr>
        <p:blipFill>
          <a:blip r:embed="rId9"/>
          <a:stretch>
            <a:fillRect/>
          </a:stretch>
        </p:blipFill>
        <p:spPr>
          <a:xfrm>
            <a:off x="2454706" y="3677987"/>
            <a:ext cx="1080000" cy="1080000"/>
          </a:xfrm>
          <a:prstGeom prst="rect">
            <a:avLst/>
          </a:prstGeom>
        </p:spPr>
      </p:pic>
      <p:pic>
        <p:nvPicPr>
          <p:cNvPr id="24" name="Picture 23" descr="A picture containing icon&#10;&#10;Description automatically generated">
            <a:extLst>
              <a:ext uri="{FF2B5EF4-FFF2-40B4-BE49-F238E27FC236}">
                <a16:creationId xmlns:a16="http://schemas.microsoft.com/office/drawing/2014/main" id="{9C240D98-F79D-FEC2-FFD3-F68948A114A1}"/>
              </a:ext>
            </a:extLst>
          </p:cNvPr>
          <p:cNvPicPr>
            <a:picLocks noChangeAspect="1"/>
          </p:cNvPicPr>
          <p:nvPr/>
        </p:nvPicPr>
        <p:blipFill>
          <a:blip r:embed="rId10"/>
          <a:stretch>
            <a:fillRect/>
          </a:stretch>
        </p:blipFill>
        <p:spPr>
          <a:xfrm>
            <a:off x="3682010" y="3677987"/>
            <a:ext cx="1080000" cy="1080000"/>
          </a:xfrm>
          <a:prstGeom prst="rect">
            <a:avLst/>
          </a:prstGeom>
        </p:spPr>
      </p:pic>
      <p:pic>
        <p:nvPicPr>
          <p:cNvPr id="26" name="Picture 25" descr="Icon&#10;&#10;Description automatically generated">
            <a:extLst>
              <a:ext uri="{FF2B5EF4-FFF2-40B4-BE49-F238E27FC236}">
                <a16:creationId xmlns:a16="http://schemas.microsoft.com/office/drawing/2014/main" id="{BC98315C-93F4-8F88-6215-439B2B76EEB8}"/>
              </a:ext>
            </a:extLst>
          </p:cNvPr>
          <p:cNvPicPr>
            <a:picLocks noChangeAspect="1"/>
          </p:cNvPicPr>
          <p:nvPr/>
        </p:nvPicPr>
        <p:blipFill>
          <a:blip r:embed="rId11"/>
          <a:stretch>
            <a:fillRect/>
          </a:stretch>
        </p:blipFill>
        <p:spPr>
          <a:xfrm>
            <a:off x="4898076" y="3677987"/>
            <a:ext cx="1080000" cy="1080000"/>
          </a:xfrm>
          <a:prstGeom prst="rect">
            <a:avLst/>
          </a:prstGeom>
        </p:spPr>
      </p:pic>
      <p:pic>
        <p:nvPicPr>
          <p:cNvPr id="28" name="Picture 27" descr="A picture containing table&#10;&#10;Description automatically generated">
            <a:extLst>
              <a:ext uri="{FF2B5EF4-FFF2-40B4-BE49-F238E27FC236}">
                <a16:creationId xmlns:a16="http://schemas.microsoft.com/office/drawing/2014/main" id="{5CC0B059-F23A-F3BB-E112-0BAF37014A96}"/>
              </a:ext>
            </a:extLst>
          </p:cNvPr>
          <p:cNvPicPr>
            <a:picLocks noChangeAspect="1"/>
          </p:cNvPicPr>
          <p:nvPr/>
        </p:nvPicPr>
        <p:blipFill>
          <a:blip r:embed="rId12"/>
          <a:stretch>
            <a:fillRect/>
          </a:stretch>
        </p:blipFill>
        <p:spPr>
          <a:xfrm>
            <a:off x="6121701" y="3673261"/>
            <a:ext cx="1080000" cy="1080000"/>
          </a:xfrm>
          <a:prstGeom prst="rect">
            <a:avLst/>
          </a:prstGeom>
        </p:spPr>
      </p:pic>
      <p:pic>
        <p:nvPicPr>
          <p:cNvPr id="30" name="Picture 29" descr="A picture containing icon&#10;&#10;Description automatically generated">
            <a:extLst>
              <a:ext uri="{FF2B5EF4-FFF2-40B4-BE49-F238E27FC236}">
                <a16:creationId xmlns:a16="http://schemas.microsoft.com/office/drawing/2014/main" id="{75785983-42D1-3F44-7019-91F068DBC002}"/>
              </a:ext>
            </a:extLst>
          </p:cNvPr>
          <p:cNvPicPr>
            <a:picLocks noChangeAspect="1"/>
          </p:cNvPicPr>
          <p:nvPr/>
        </p:nvPicPr>
        <p:blipFill>
          <a:blip r:embed="rId13"/>
          <a:stretch>
            <a:fillRect/>
          </a:stretch>
        </p:blipFill>
        <p:spPr>
          <a:xfrm>
            <a:off x="7346749" y="3673261"/>
            <a:ext cx="1080000" cy="1080000"/>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AA3FFF95-5F8E-EC05-1AB0-6E0F0F29C4D5}"/>
              </a:ext>
            </a:extLst>
          </p:cNvPr>
          <p:cNvPicPr>
            <a:picLocks noChangeAspect="1"/>
          </p:cNvPicPr>
          <p:nvPr/>
        </p:nvPicPr>
        <p:blipFill>
          <a:blip r:embed="rId14"/>
          <a:stretch>
            <a:fillRect/>
          </a:stretch>
        </p:blipFill>
        <p:spPr>
          <a:xfrm>
            <a:off x="1208437" y="4900741"/>
            <a:ext cx="1080000" cy="1080000"/>
          </a:xfrm>
          <a:prstGeom prst="rect">
            <a:avLst/>
          </a:prstGeom>
        </p:spPr>
      </p:pic>
      <p:pic>
        <p:nvPicPr>
          <p:cNvPr id="34" name="Picture 33" descr="A picture containing logo&#10;&#10;Description automatically generated">
            <a:extLst>
              <a:ext uri="{FF2B5EF4-FFF2-40B4-BE49-F238E27FC236}">
                <a16:creationId xmlns:a16="http://schemas.microsoft.com/office/drawing/2014/main" id="{AE6E962D-827B-3C84-5485-9AD30BACA567}"/>
              </a:ext>
            </a:extLst>
          </p:cNvPr>
          <p:cNvPicPr>
            <a:picLocks noChangeAspect="1"/>
          </p:cNvPicPr>
          <p:nvPr/>
        </p:nvPicPr>
        <p:blipFill>
          <a:blip r:embed="rId15"/>
          <a:stretch>
            <a:fillRect/>
          </a:stretch>
        </p:blipFill>
        <p:spPr>
          <a:xfrm>
            <a:off x="2454706" y="4900741"/>
            <a:ext cx="1080000" cy="1080000"/>
          </a:xfrm>
          <a:prstGeom prst="rect">
            <a:avLst/>
          </a:prstGeom>
        </p:spPr>
      </p:pic>
      <p:pic>
        <p:nvPicPr>
          <p:cNvPr id="36" name="Picture 35" descr="Graphical user interface, application, icon&#10;&#10;Description automatically generated">
            <a:extLst>
              <a:ext uri="{FF2B5EF4-FFF2-40B4-BE49-F238E27FC236}">
                <a16:creationId xmlns:a16="http://schemas.microsoft.com/office/drawing/2014/main" id="{A760C73D-1730-6598-BA77-6A0826CE1D37}"/>
              </a:ext>
            </a:extLst>
          </p:cNvPr>
          <p:cNvPicPr>
            <a:picLocks noChangeAspect="1"/>
          </p:cNvPicPr>
          <p:nvPr/>
        </p:nvPicPr>
        <p:blipFill>
          <a:blip r:embed="rId16"/>
          <a:stretch>
            <a:fillRect/>
          </a:stretch>
        </p:blipFill>
        <p:spPr>
          <a:xfrm>
            <a:off x="3676119" y="4900741"/>
            <a:ext cx="1080000" cy="1080000"/>
          </a:xfrm>
          <a:prstGeom prst="rect">
            <a:avLst/>
          </a:prstGeom>
        </p:spPr>
      </p:pic>
      <p:pic>
        <p:nvPicPr>
          <p:cNvPr id="38" name="Picture 37" descr="Text&#10;&#10;Description automatically generated with low confidence">
            <a:extLst>
              <a:ext uri="{FF2B5EF4-FFF2-40B4-BE49-F238E27FC236}">
                <a16:creationId xmlns:a16="http://schemas.microsoft.com/office/drawing/2014/main" id="{AFD132A6-8A70-C5A8-7973-F8712C081E97}"/>
              </a:ext>
            </a:extLst>
          </p:cNvPr>
          <p:cNvPicPr>
            <a:picLocks noChangeAspect="1"/>
          </p:cNvPicPr>
          <p:nvPr/>
        </p:nvPicPr>
        <p:blipFill>
          <a:blip r:embed="rId17"/>
          <a:stretch>
            <a:fillRect/>
          </a:stretch>
        </p:blipFill>
        <p:spPr>
          <a:xfrm>
            <a:off x="4892947" y="4900741"/>
            <a:ext cx="1080000" cy="1080000"/>
          </a:xfrm>
          <a:prstGeom prst="rect">
            <a:avLst/>
          </a:prstGeom>
        </p:spPr>
      </p:pic>
      <p:pic>
        <p:nvPicPr>
          <p:cNvPr id="40" name="Picture 39" descr="Icon&#10;&#10;Description automatically generated">
            <a:extLst>
              <a:ext uri="{FF2B5EF4-FFF2-40B4-BE49-F238E27FC236}">
                <a16:creationId xmlns:a16="http://schemas.microsoft.com/office/drawing/2014/main" id="{9300D466-A78F-C28F-0945-CD619E608231}"/>
              </a:ext>
            </a:extLst>
          </p:cNvPr>
          <p:cNvPicPr>
            <a:picLocks noChangeAspect="1"/>
          </p:cNvPicPr>
          <p:nvPr/>
        </p:nvPicPr>
        <p:blipFill>
          <a:blip r:embed="rId18"/>
          <a:stretch>
            <a:fillRect/>
          </a:stretch>
        </p:blipFill>
        <p:spPr>
          <a:xfrm>
            <a:off x="6121701" y="4883746"/>
            <a:ext cx="1080000" cy="1080000"/>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BFA5CB7C-B410-1249-985E-45B04C7A2345}"/>
              </a:ext>
            </a:extLst>
          </p:cNvPr>
          <p:cNvPicPr>
            <a:picLocks noChangeAspect="1"/>
          </p:cNvPicPr>
          <p:nvPr/>
        </p:nvPicPr>
        <p:blipFill>
          <a:blip r:embed="rId19"/>
          <a:stretch>
            <a:fillRect/>
          </a:stretch>
        </p:blipFill>
        <p:spPr>
          <a:xfrm>
            <a:off x="7338529" y="5270500"/>
            <a:ext cx="1200537" cy="710241"/>
          </a:xfrm>
          <a:prstGeom prst="rect">
            <a:avLst/>
          </a:prstGeom>
        </p:spPr>
      </p:pic>
    </p:spTree>
    <p:extLst>
      <p:ext uri="{BB962C8B-B14F-4D97-AF65-F5344CB8AC3E}">
        <p14:creationId xmlns:p14="http://schemas.microsoft.com/office/powerpoint/2010/main" val="3398938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07EF895-20C1-4BDC-5C31-A71E540F3B6C}"/>
              </a:ext>
            </a:extLst>
          </p:cNvPr>
          <p:cNvSpPr>
            <a:spLocks noGrp="1"/>
          </p:cNvSpPr>
          <p:nvPr>
            <p:ph type="body" sz="quarter" idx="10"/>
          </p:nvPr>
        </p:nvSpPr>
        <p:spPr/>
        <p:txBody>
          <a:bodyPr/>
          <a:lstStyle/>
          <a:p>
            <a:r>
              <a:rPr lang="da-DK" dirty="0"/>
              <a:t>OPGØRELSE 20XX</a:t>
            </a:r>
          </a:p>
        </p:txBody>
      </p:sp>
      <p:sp>
        <p:nvSpPr>
          <p:cNvPr id="3" name="Pladsholder til tekst 2">
            <a:extLst>
              <a:ext uri="{FF2B5EF4-FFF2-40B4-BE49-F238E27FC236}">
                <a16:creationId xmlns:a16="http://schemas.microsoft.com/office/drawing/2014/main" id="{88CD2414-9538-2AE3-EDD6-17D32061C944}"/>
              </a:ext>
            </a:extLst>
          </p:cNvPr>
          <p:cNvSpPr>
            <a:spLocks noGrp="1"/>
          </p:cNvSpPr>
          <p:nvPr>
            <p:ph type="body" sz="quarter" idx="13"/>
          </p:nvPr>
        </p:nvSpPr>
        <p:spPr/>
        <p:txBody>
          <a:bodyPr/>
          <a:lstStyle/>
          <a:p>
            <a:endParaRPr lang="da-DK" dirty="0"/>
          </a:p>
        </p:txBody>
      </p:sp>
    </p:spTree>
    <p:extLst>
      <p:ext uri="{BB962C8B-B14F-4D97-AF65-F5344CB8AC3E}">
        <p14:creationId xmlns:p14="http://schemas.microsoft.com/office/powerpoint/2010/main" val="2428557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F939986D-D901-9A38-87CA-07C66B4278B5}"/>
              </a:ext>
              <a:ext uri="{C183D7F6-B498-43B3-948B-1728B52AA6E4}">
                <adec:decorative xmlns:adec="http://schemas.microsoft.com/office/drawing/2017/decorative" val="1"/>
              </a:ext>
            </a:extLst>
          </p:cNvPr>
          <p:cNvSpPr>
            <a:spLocks noGrp="1"/>
          </p:cNvSpPr>
          <p:nvPr>
            <p:ph type="sldNum" sz="quarter" idx="15"/>
          </p:nvPr>
        </p:nvSpPr>
        <p:spPr/>
        <p:txBody>
          <a:bodyPr/>
          <a:lstStyle/>
          <a:p>
            <a:fld id="{5A0D23CF-C5A3-5445-819D-C647D180BB4B}" type="slidenum">
              <a:rPr lang="da-DK" smtClean="0"/>
              <a:pPr/>
              <a:t>3</a:t>
            </a:fld>
            <a:endParaRPr lang="da-DK" dirty="0"/>
          </a:p>
        </p:txBody>
      </p:sp>
      <p:sp>
        <p:nvSpPr>
          <p:cNvPr id="2" name="Titel 1">
            <a:extLst>
              <a:ext uri="{FF2B5EF4-FFF2-40B4-BE49-F238E27FC236}">
                <a16:creationId xmlns:a16="http://schemas.microsoft.com/office/drawing/2014/main" id="{605CDAA5-8445-D23D-C433-8331E0FF234D}"/>
              </a:ext>
            </a:extLst>
          </p:cNvPr>
          <p:cNvSpPr>
            <a:spLocks noGrp="1"/>
          </p:cNvSpPr>
          <p:nvPr>
            <p:ph type="title"/>
          </p:nvPr>
        </p:nvSpPr>
        <p:spPr>
          <a:xfrm>
            <a:off x="1212963" y="1142143"/>
            <a:ext cx="5975126" cy="315912"/>
          </a:xfrm>
        </p:spPr>
        <p:txBody>
          <a:bodyPr/>
          <a:lstStyle/>
          <a:p>
            <a:r>
              <a:rPr lang="da-DK" sz="2000" b="1" dirty="0">
                <a:solidFill>
                  <a:srgbClr val="014625"/>
                </a:solidFill>
                <a:effectLst/>
                <a:latin typeface="IBM Plex Sans" panose="020B0503050203000203" pitchFamily="34" charset="0"/>
              </a:rPr>
              <a:t>Indholdsfortegnelse</a:t>
            </a:r>
            <a:endParaRPr lang="da-DK" dirty="0"/>
          </a:p>
        </p:txBody>
      </p:sp>
      <p:sp>
        <p:nvSpPr>
          <p:cNvPr id="5" name="Tekstfelt 4">
            <a:extLst>
              <a:ext uri="{FF2B5EF4-FFF2-40B4-BE49-F238E27FC236}">
                <a16:creationId xmlns:a16="http://schemas.microsoft.com/office/drawing/2014/main" id="{A1F4D4BF-4AC2-2038-3C28-69D31AC2A443}"/>
              </a:ext>
            </a:extLst>
          </p:cNvPr>
          <p:cNvSpPr txBox="1"/>
          <p:nvPr/>
        </p:nvSpPr>
        <p:spPr>
          <a:xfrm>
            <a:off x="1171734" y="1518014"/>
            <a:ext cx="6333984" cy="3988784"/>
          </a:xfrm>
          <a:prstGeom prst="rect">
            <a:avLst/>
          </a:prstGeom>
          <a:noFill/>
        </p:spPr>
        <p:txBody>
          <a:bodyPr wrap="square" lIns="0" tIns="45720" rIns="91440" bIns="45720" anchor="t">
            <a:spAutoFit/>
          </a:bodyPr>
          <a:lstStyle/>
          <a:p>
            <a:r>
              <a:rPr lang="da-DK" sz="1000" dirty="0">
                <a:solidFill>
                  <a:srgbClr val="0000FF"/>
                </a:solidFill>
                <a:latin typeface="IBM Plex Sans"/>
              </a:rPr>
              <a:t>Lav en indholdsfortegnelse, der beskriver indholdet i din ESG-opgørelse. Der er ikke en fast opskrift for, hvad din ESG-opgørelse skal indeholde, men du kan tage udgangspunkt i nedenstående indholdsfortegnelse, som kan tilpasses til din virksomhed. </a:t>
            </a:r>
            <a:endParaRPr lang="da-DK" sz="1000" dirty="0">
              <a:solidFill>
                <a:srgbClr val="0000FF"/>
              </a:solidFill>
              <a:latin typeface="IBM Plex Sans" panose="020B0503050203000203" pitchFamily="34" charset="0"/>
            </a:endParaRPr>
          </a:p>
          <a:p>
            <a:pPr marL="0" indent="0">
              <a:buNone/>
            </a:pPr>
            <a:endParaRPr lang="da-DK" sz="1000" dirty="0">
              <a:solidFill>
                <a:srgbClr val="0000FF"/>
              </a:solidFill>
              <a:latin typeface="IBM Plex Sans" panose="020B0503050203000203" pitchFamily="34" charset="0"/>
            </a:endParaRPr>
          </a:p>
          <a:p>
            <a:pPr marL="0" indent="0">
              <a:buNone/>
            </a:pPr>
            <a:r>
              <a:rPr lang="da-DK" sz="1000" dirty="0">
                <a:solidFill>
                  <a:srgbClr val="0000FF"/>
                </a:solidFill>
                <a:latin typeface="IBM Plex Sans"/>
              </a:rPr>
              <a:t>Hvis du arbejder med FN's Verdensmål, har produktcertificeringer, miljømærker eller andet relevant bæredygtighedsdokumentation, kan det med fordel inkluderes i din ESG-opgørelse.</a:t>
            </a:r>
          </a:p>
          <a:p>
            <a:pPr>
              <a:lnSpc>
                <a:spcPct val="120000"/>
              </a:lnSpc>
            </a:pPr>
            <a:endParaRPr lang="da-DK" sz="1100" dirty="0">
              <a:effectLst/>
              <a:latin typeface="IBM Plex Sans" panose="020B0503050203000203" pitchFamily="34" charset="0"/>
            </a:endParaRPr>
          </a:p>
          <a:p>
            <a:pPr>
              <a:lnSpc>
                <a:spcPct val="120000"/>
              </a:lnSpc>
            </a:pPr>
            <a:r>
              <a:rPr lang="da-DK" sz="1100" dirty="0">
                <a:solidFill>
                  <a:srgbClr val="1B4529"/>
                </a:solidFill>
                <a:latin typeface="IBM Plex Sans"/>
              </a:rPr>
              <a:t>Indledning</a:t>
            </a:r>
            <a:r>
              <a:rPr lang="da-DK" sz="1100" dirty="0">
                <a:solidFill>
                  <a:srgbClr val="1B4529"/>
                </a:solidFill>
                <a:effectLst/>
                <a:latin typeface="IBM Plex Sans"/>
              </a:rPr>
              <a:t>				side 3	</a:t>
            </a:r>
          </a:p>
          <a:p>
            <a:pPr>
              <a:lnSpc>
                <a:spcPct val="120000"/>
              </a:lnSpc>
            </a:pPr>
            <a:r>
              <a:rPr lang="da-DK" sz="1100" dirty="0">
                <a:solidFill>
                  <a:srgbClr val="1B4529"/>
                </a:solidFill>
                <a:effectLst/>
                <a:latin typeface="IBM Plex Sans"/>
              </a:rPr>
              <a:t>Fakta om virksomheden			side 5</a:t>
            </a:r>
          </a:p>
          <a:p>
            <a:pPr>
              <a:lnSpc>
                <a:spcPct val="120000"/>
              </a:lnSpc>
            </a:pPr>
            <a:r>
              <a:rPr lang="da-DK" sz="1100" dirty="0">
                <a:solidFill>
                  <a:srgbClr val="1B4529"/>
                </a:solidFill>
                <a:effectLst/>
                <a:latin typeface="IBM Plex Sans"/>
              </a:rPr>
              <a:t>Indsatsområder	</a:t>
            </a:r>
            <a:r>
              <a:rPr lang="da-DK" sz="1100" dirty="0">
                <a:solidFill>
                  <a:srgbClr val="1B4529"/>
                </a:solidFill>
                <a:latin typeface="IBM Plex Sans"/>
              </a:rPr>
              <a:t>                                                       side 6                                                   </a:t>
            </a:r>
            <a:endParaRPr lang="da-DK" sz="1100" dirty="0">
              <a:solidFill>
                <a:srgbClr val="1B4529"/>
              </a:solidFill>
              <a:effectLst/>
              <a:latin typeface="IBM Plex Sans" panose="020B0503050203000203" pitchFamily="34" charset="0"/>
            </a:endParaRPr>
          </a:p>
          <a:p>
            <a:pPr>
              <a:lnSpc>
                <a:spcPct val="120000"/>
              </a:lnSpc>
            </a:pPr>
            <a:r>
              <a:rPr lang="da-DK" sz="1100" dirty="0">
                <a:solidFill>
                  <a:srgbClr val="1B4529"/>
                </a:solidFill>
                <a:effectLst/>
                <a:latin typeface="IBM Plex Sans"/>
              </a:rPr>
              <a:t>Opgørelse af ESG-nøgletal			side 7</a:t>
            </a:r>
          </a:p>
          <a:p>
            <a:pPr>
              <a:lnSpc>
                <a:spcPct val="120000"/>
              </a:lnSpc>
            </a:pPr>
            <a:r>
              <a:rPr lang="da-DK" sz="1100" dirty="0">
                <a:solidFill>
                  <a:srgbClr val="1B4529"/>
                </a:solidFill>
                <a:effectLst/>
                <a:latin typeface="IBM Plex Sans"/>
              </a:rPr>
              <a:t>Opgørelsespraksis			side 12</a:t>
            </a:r>
          </a:p>
          <a:p>
            <a:pPr>
              <a:lnSpc>
                <a:spcPct val="120000"/>
              </a:lnSpc>
            </a:pPr>
            <a:endParaRPr lang="da-DK" sz="1100" dirty="0">
              <a:solidFill>
                <a:srgbClr val="1B4529"/>
              </a:solidFill>
              <a:latin typeface="IBM Plex Sans" panose="020B0503050203000203" pitchFamily="34" charset="0"/>
            </a:endParaRPr>
          </a:p>
          <a:p>
            <a:pPr>
              <a:lnSpc>
                <a:spcPct val="120000"/>
              </a:lnSpc>
            </a:pPr>
            <a:r>
              <a:rPr lang="da-DK" sz="1000" dirty="0">
                <a:solidFill>
                  <a:srgbClr val="0000FF"/>
                </a:solidFill>
                <a:latin typeface="IBM Plex Sans"/>
              </a:rPr>
              <a:t>Andre mulige indholdselementer</a:t>
            </a:r>
          </a:p>
          <a:p>
            <a:pPr>
              <a:lnSpc>
                <a:spcPct val="120000"/>
              </a:lnSpc>
            </a:pPr>
            <a:r>
              <a:rPr lang="da-DK" sz="1100" dirty="0">
                <a:solidFill>
                  <a:srgbClr val="1B4529"/>
                </a:solidFill>
                <a:effectLst/>
                <a:latin typeface="IBM Plex Sans"/>
              </a:rPr>
              <a:t>Væsentlighedsvurdering			side 15</a:t>
            </a:r>
          </a:p>
          <a:p>
            <a:pPr>
              <a:lnSpc>
                <a:spcPct val="120000"/>
              </a:lnSpc>
            </a:pPr>
            <a:r>
              <a:rPr lang="da-DK" sz="1100" dirty="0">
                <a:solidFill>
                  <a:srgbClr val="1B4529"/>
                </a:solidFill>
                <a:latin typeface="IBM Plex Sans"/>
              </a:rPr>
              <a:t>Due diligence for bæredygtighed                                                 side 16</a:t>
            </a:r>
          </a:p>
          <a:p>
            <a:pPr>
              <a:lnSpc>
                <a:spcPct val="120000"/>
              </a:lnSpc>
            </a:pPr>
            <a:r>
              <a:rPr lang="da-DK" sz="1100" dirty="0">
                <a:solidFill>
                  <a:srgbClr val="1B4529"/>
                </a:solidFill>
                <a:latin typeface="IBM Plex Sans"/>
              </a:rPr>
              <a:t>Virksomhedens arbejde med FN's Verdensmål</a:t>
            </a:r>
            <a:r>
              <a:rPr lang="en-US" sz="1100" dirty="0">
                <a:solidFill>
                  <a:srgbClr val="1B4529"/>
                </a:solidFill>
                <a:latin typeface="IBM Plex Sans"/>
              </a:rPr>
              <a:t>​                       side 17</a:t>
            </a:r>
            <a:endParaRPr lang="da-DK" sz="1100" dirty="0">
              <a:solidFill>
                <a:srgbClr val="1B4529"/>
              </a:solidFill>
              <a:latin typeface="IBM Plex Sans"/>
            </a:endParaRPr>
          </a:p>
          <a:p>
            <a:pPr>
              <a:lnSpc>
                <a:spcPct val="120000"/>
              </a:lnSpc>
            </a:pPr>
            <a:r>
              <a:rPr lang="en-US" sz="1100" dirty="0" err="1">
                <a:solidFill>
                  <a:srgbClr val="1B4529"/>
                </a:solidFill>
                <a:latin typeface="IBM Plex Sans"/>
              </a:rPr>
              <a:t>Mærker</a:t>
            </a:r>
            <a:r>
              <a:rPr lang="en-US" sz="1100" dirty="0">
                <a:solidFill>
                  <a:srgbClr val="1B4529"/>
                </a:solidFill>
                <a:latin typeface="IBM Plex Sans"/>
              </a:rPr>
              <a:t>, </a:t>
            </a:r>
            <a:r>
              <a:rPr lang="en-US" sz="1100" dirty="0" err="1">
                <a:solidFill>
                  <a:srgbClr val="1B4529"/>
                </a:solidFill>
                <a:latin typeface="IBM Plex Sans"/>
              </a:rPr>
              <a:t>certificeringer</a:t>
            </a:r>
            <a:r>
              <a:rPr lang="en-US" sz="1100" dirty="0">
                <a:solidFill>
                  <a:srgbClr val="1B4529"/>
                </a:solidFill>
                <a:latin typeface="IBM Plex Sans"/>
              </a:rPr>
              <a:t> </a:t>
            </a:r>
            <a:r>
              <a:rPr lang="en-US" sz="1100" dirty="0" err="1">
                <a:solidFill>
                  <a:srgbClr val="1B4529"/>
                </a:solidFill>
                <a:latin typeface="IBM Plex Sans"/>
              </a:rPr>
              <a:t>og</a:t>
            </a:r>
            <a:r>
              <a:rPr lang="en-US" sz="1100" dirty="0">
                <a:solidFill>
                  <a:srgbClr val="1B4529"/>
                </a:solidFill>
                <a:latin typeface="IBM Plex Sans"/>
              </a:rPr>
              <a:t> </a:t>
            </a:r>
            <a:r>
              <a:rPr lang="en-US" sz="1100" dirty="0" err="1">
                <a:solidFill>
                  <a:srgbClr val="1B4529"/>
                </a:solidFill>
                <a:latin typeface="IBM Plex Sans"/>
              </a:rPr>
              <a:t>andre</a:t>
            </a:r>
            <a:r>
              <a:rPr lang="en-US" sz="1100" dirty="0">
                <a:solidFill>
                  <a:srgbClr val="1B4529"/>
                </a:solidFill>
                <a:latin typeface="IBM Plex Sans"/>
              </a:rPr>
              <a:t> </a:t>
            </a:r>
            <a:r>
              <a:rPr lang="en-US" sz="1100" dirty="0" err="1">
                <a:solidFill>
                  <a:srgbClr val="1B4529"/>
                </a:solidFill>
                <a:latin typeface="IBM Plex Sans"/>
              </a:rPr>
              <a:t>forpligtelser</a:t>
            </a:r>
            <a:r>
              <a:rPr lang="da-DK" sz="1100" dirty="0">
                <a:solidFill>
                  <a:srgbClr val="1B4529"/>
                </a:solidFill>
                <a:effectLst/>
                <a:latin typeface="IBM Plex Sans"/>
              </a:rPr>
              <a:t>	side 18</a:t>
            </a:r>
          </a:p>
          <a:p>
            <a:br>
              <a:rPr lang="da-DK" sz="1200" dirty="0">
                <a:effectLst/>
                <a:latin typeface="Helvetica" pitchFamily="2" charset="0"/>
              </a:rPr>
            </a:br>
            <a:endParaRPr lang="da-DK" sz="1200" dirty="0">
              <a:effectLst/>
              <a:latin typeface="Helvetica" pitchFamily="2" charset="0"/>
            </a:endParaRPr>
          </a:p>
          <a:p>
            <a:r>
              <a:rPr lang="da-DK" sz="1200" dirty="0">
                <a:solidFill>
                  <a:srgbClr val="FFFFFF"/>
                </a:solidFill>
                <a:effectLst/>
                <a:latin typeface="Helvetica"/>
                <a:cs typeface="Helvetica"/>
              </a:rPr>
              <a:t>3 </a:t>
            </a:r>
          </a:p>
        </p:txBody>
      </p:sp>
      <p:pic>
        <p:nvPicPr>
          <p:cNvPr id="12" name="Picture Placeholder 11">
            <a:extLst>
              <a:ext uri="{FF2B5EF4-FFF2-40B4-BE49-F238E27FC236}">
                <a16:creationId xmlns:a16="http://schemas.microsoft.com/office/drawing/2014/main" id="{72D96F4F-C278-8C99-344F-6920D35A312C}"/>
              </a:ext>
              <a:ext uri="{C183D7F6-B498-43B3-948B-1728B52AA6E4}">
                <adec:decorative xmlns:adec="http://schemas.microsoft.com/office/drawing/2017/decorative" val="1"/>
              </a:ext>
            </a:extLst>
          </p:cNvPr>
          <p:cNvPicPr>
            <a:picLocks noGrp="1" noChangeAspect="1"/>
          </p:cNvPicPr>
          <p:nvPr>
            <p:ph type="pic" sz="quarter" idx="12"/>
          </p:nvPr>
        </p:nvPicPr>
        <p:blipFill>
          <a:blip r:embed="rId3"/>
          <a:srcRect l="3807" r="3807"/>
          <a:stretch>
            <a:fillRect/>
          </a:stretch>
        </p:blipFill>
        <p:spPr/>
      </p:pic>
      <p:sp>
        <p:nvSpPr>
          <p:cNvPr id="6" name="Pladsholder til tekst 5">
            <a:extLst>
              <a:ext uri="{FF2B5EF4-FFF2-40B4-BE49-F238E27FC236}">
                <a16:creationId xmlns:a16="http://schemas.microsoft.com/office/drawing/2014/main" id="{3E651C65-7F3A-86E7-6A23-15511A63EE1E}"/>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da-DK" dirty="0"/>
          </a:p>
        </p:txBody>
      </p:sp>
    </p:spTree>
    <p:extLst>
      <p:ext uri="{BB962C8B-B14F-4D97-AF65-F5344CB8AC3E}">
        <p14:creationId xmlns:p14="http://schemas.microsoft.com/office/powerpoint/2010/main" val="3411837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lidenummer 4">
            <a:extLst>
              <a:ext uri="{FF2B5EF4-FFF2-40B4-BE49-F238E27FC236}">
                <a16:creationId xmlns:a16="http://schemas.microsoft.com/office/drawing/2014/main" id="{9227D709-4DF4-45CA-1035-7C4B6899787C}"/>
              </a:ext>
              <a:ext uri="{C183D7F6-B498-43B3-948B-1728B52AA6E4}">
                <adec:decorative xmlns:adec="http://schemas.microsoft.com/office/drawing/2017/decorative" val="0"/>
              </a:ext>
            </a:extLst>
          </p:cNvPr>
          <p:cNvSpPr>
            <a:spLocks noGrp="1"/>
          </p:cNvSpPr>
          <p:nvPr>
            <p:ph type="sldNum" sz="quarter" idx="15"/>
          </p:nvPr>
        </p:nvSpPr>
        <p:spPr/>
        <p:txBody>
          <a:bodyPr/>
          <a:lstStyle/>
          <a:p>
            <a:fld id="{5A0D23CF-C5A3-5445-819D-C647D180BB4B}" type="slidenum">
              <a:rPr lang="da-DK" smtClean="0"/>
              <a:pPr/>
              <a:t>4</a:t>
            </a:fld>
            <a:endParaRPr lang="da-DK"/>
          </a:p>
        </p:txBody>
      </p:sp>
      <p:pic>
        <p:nvPicPr>
          <p:cNvPr id="8" name="Pladsholder til billede 9">
            <a:extLst>
              <a:ext uri="{FF2B5EF4-FFF2-40B4-BE49-F238E27FC236}">
                <a16:creationId xmlns:a16="http://schemas.microsoft.com/office/drawing/2014/main" id="{E5FA2467-10BE-A58D-1DEE-3F2DEA3B23CB}"/>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t="94" b="94"/>
          <a:stretch/>
        </p:blipFill>
        <p:spPr/>
      </p:pic>
      <p:sp>
        <p:nvSpPr>
          <p:cNvPr id="2" name="Titel 1">
            <a:extLst>
              <a:ext uri="{FF2B5EF4-FFF2-40B4-BE49-F238E27FC236}">
                <a16:creationId xmlns:a16="http://schemas.microsoft.com/office/drawing/2014/main" id="{5DD0F5F0-8B6C-31E8-048A-141C97D76771}"/>
              </a:ext>
            </a:extLst>
          </p:cNvPr>
          <p:cNvSpPr>
            <a:spLocks noGrp="1"/>
          </p:cNvSpPr>
          <p:nvPr>
            <p:ph type="title"/>
          </p:nvPr>
        </p:nvSpPr>
        <p:spPr/>
        <p:txBody>
          <a:bodyPr/>
          <a:lstStyle/>
          <a:p>
            <a:r>
              <a:rPr lang="da-DK" sz="2000" b="1" dirty="0">
                <a:solidFill>
                  <a:srgbClr val="014625"/>
                </a:solidFill>
                <a:effectLst/>
                <a:latin typeface="IBM Plex Sans" panose="020B0503050203000203" pitchFamily="34" charset="0"/>
              </a:rPr>
              <a:t>Forord</a:t>
            </a:r>
            <a:endParaRPr lang="danish-DK" dirty="0"/>
          </a:p>
        </p:txBody>
      </p:sp>
      <p:sp>
        <p:nvSpPr>
          <p:cNvPr id="3" name="Pladsholder til indhold 2">
            <a:extLst>
              <a:ext uri="{FF2B5EF4-FFF2-40B4-BE49-F238E27FC236}">
                <a16:creationId xmlns:a16="http://schemas.microsoft.com/office/drawing/2014/main" id="{42868E4A-5885-FB29-5B2F-4FA0248BB56C}"/>
              </a:ext>
            </a:extLst>
          </p:cNvPr>
          <p:cNvSpPr>
            <a:spLocks noGrp="1"/>
          </p:cNvSpPr>
          <p:nvPr>
            <p:ph idx="1"/>
          </p:nvPr>
        </p:nvSpPr>
        <p:spPr/>
        <p:txBody>
          <a:bodyPr vert="horz" lIns="0" tIns="0" rIns="0" bIns="0" rtlCol="0" anchor="t">
            <a:normAutofit/>
          </a:bodyPr>
          <a:lstStyle/>
          <a:p>
            <a:pPr marL="0" indent="0" fontAlgn="base">
              <a:lnSpc>
                <a:spcPct val="120000"/>
              </a:lnSpc>
              <a:buNone/>
            </a:pPr>
            <a:r>
              <a:rPr lang="da-DK" dirty="0">
                <a:solidFill>
                  <a:srgbClr val="0000FF"/>
                </a:solidFill>
                <a:latin typeface="IBM Plex Sans"/>
              </a:rPr>
              <a:t>Start din virksomheds ESG-opgørelse med en indledning. Der er ikke en fast "opskrift" for, hvad der skal indgå i dette afsnit, men du kan beskrive</a:t>
            </a:r>
            <a:r>
              <a:rPr lang="en-US" dirty="0">
                <a:solidFill>
                  <a:srgbClr val="0000FF"/>
                </a:solidFill>
                <a:latin typeface="IBM Plex Sans"/>
              </a:rPr>
              <a:t>​:</a:t>
            </a:r>
          </a:p>
          <a:p>
            <a:pPr marL="0" indent="0">
              <a:lnSpc>
                <a:spcPct val="120000"/>
              </a:lnSpc>
              <a:buNone/>
            </a:pPr>
            <a:endParaRPr lang="en-US" dirty="0">
              <a:solidFill>
                <a:srgbClr val="0000FF"/>
              </a:solidFill>
              <a:latin typeface="IBM Plex Sans"/>
            </a:endParaRPr>
          </a:p>
          <a:p>
            <a:pPr marL="172720" indent="-172720">
              <a:lnSpc>
                <a:spcPct val="120000"/>
              </a:lnSpc>
              <a:spcBef>
                <a:spcPts val="0"/>
              </a:spcBef>
              <a:buFont typeface="Arial" panose="020B0604020202020204" pitchFamily="34" charset="0"/>
              <a:buChar char="•"/>
            </a:pPr>
            <a:r>
              <a:rPr lang="da-DK" dirty="0">
                <a:solidFill>
                  <a:srgbClr val="0000FF"/>
                </a:solidFill>
                <a:latin typeface="IBM Plex Sans"/>
              </a:rPr>
              <a:t>Virksomheden og dens kerneaktiviteter</a:t>
            </a:r>
          </a:p>
          <a:p>
            <a:pPr marL="172720" indent="-172720">
              <a:lnSpc>
                <a:spcPct val="120000"/>
              </a:lnSpc>
              <a:spcBef>
                <a:spcPts val="0"/>
              </a:spcBef>
              <a:buFont typeface="Arial" panose="020B0604020202020204" pitchFamily="34" charset="0"/>
              <a:buChar char="•"/>
            </a:pPr>
            <a:r>
              <a:rPr lang="da-DK" dirty="0">
                <a:solidFill>
                  <a:srgbClr val="0000FF"/>
                </a:solidFill>
                <a:latin typeface="IBM Plex Sans"/>
              </a:rPr>
              <a:t>Virksomhedens overordnede mission/vision</a:t>
            </a:r>
          </a:p>
          <a:p>
            <a:pPr marL="172720" indent="-172720">
              <a:lnSpc>
                <a:spcPct val="120000"/>
              </a:lnSpc>
              <a:spcBef>
                <a:spcPts val="0"/>
              </a:spcBef>
              <a:buFont typeface="Arial" panose="020B0604020202020204" pitchFamily="34" charset="0"/>
              <a:buChar char="•"/>
            </a:pPr>
            <a:r>
              <a:rPr lang="da-DK" dirty="0">
                <a:solidFill>
                  <a:srgbClr val="0000FF"/>
                </a:solidFill>
                <a:latin typeface="IBM Plex Sans"/>
              </a:rPr>
              <a:t>Virksomhedens forretningsmodel og bæredygtighedsstrategi (hvis du har én).</a:t>
            </a:r>
          </a:p>
          <a:p>
            <a:pPr marL="172720" indent="-172720">
              <a:lnSpc>
                <a:spcPct val="120000"/>
              </a:lnSpc>
              <a:spcBef>
                <a:spcPts val="0"/>
              </a:spcBef>
              <a:buFont typeface="Arial" panose="020B0604020202020204" pitchFamily="34" charset="0"/>
              <a:buChar char="•"/>
            </a:pPr>
            <a:r>
              <a:rPr lang="da-DK" dirty="0">
                <a:solidFill>
                  <a:srgbClr val="0000FF"/>
                </a:solidFill>
                <a:latin typeface="IBM Plex Sans"/>
              </a:rPr>
              <a:t>Hvilke udfordringer og risici, virksomheden oplever i forhold til bæredygtighed.</a:t>
            </a:r>
          </a:p>
          <a:p>
            <a:pPr marL="172720" indent="-172720">
              <a:lnSpc>
                <a:spcPct val="120000"/>
              </a:lnSpc>
              <a:spcBef>
                <a:spcPts val="0"/>
              </a:spcBef>
            </a:pPr>
            <a:r>
              <a:rPr lang="da-DK" dirty="0">
                <a:solidFill>
                  <a:srgbClr val="0000FF"/>
                </a:solidFill>
                <a:latin typeface="IBM Plex Sans"/>
              </a:rPr>
              <a:t>Tiltag inden for bæredygtighed.</a:t>
            </a:r>
          </a:p>
          <a:p>
            <a:pPr marL="172720" indent="-172720">
              <a:lnSpc>
                <a:spcPct val="120000"/>
              </a:lnSpc>
              <a:spcBef>
                <a:spcPts val="0"/>
              </a:spcBef>
            </a:pPr>
            <a:r>
              <a:rPr lang="da-DK" dirty="0">
                <a:solidFill>
                  <a:srgbClr val="0000FF"/>
                </a:solidFill>
                <a:latin typeface="IBM Plex Sans"/>
              </a:rPr>
              <a:t>Hvad vil man bruge sin ESG-opgørelse til?</a:t>
            </a:r>
          </a:p>
          <a:p>
            <a:pPr marL="0" indent="0" fontAlgn="base">
              <a:lnSpc>
                <a:spcPct val="120000"/>
              </a:lnSpc>
              <a:buNone/>
            </a:pPr>
            <a:r>
              <a:rPr lang="da-DK" dirty="0">
                <a:solidFill>
                  <a:srgbClr val="0000FF"/>
                </a:solidFill>
                <a:latin typeface="IBM Plex Sans"/>
              </a:rPr>
              <a:t>Forordet kan med fordel underskrives af virksomhedens CEO. Det kan være en god anledning til at forankre og forpligte ledelse og evt. bestyrelse i virksomhedens bæredygtighedsarbejde</a:t>
            </a:r>
          </a:p>
          <a:p>
            <a:pPr marL="161925" indent="-161925"/>
            <a:endParaRPr lang="danish-DK" dirty="0"/>
          </a:p>
        </p:txBody>
      </p:sp>
      <p:sp>
        <p:nvSpPr>
          <p:cNvPr id="6" name="Pladsholder til tekst 5">
            <a:extLst>
              <a:ext uri="{FF2B5EF4-FFF2-40B4-BE49-F238E27FC236}">
                <a16:creationId xmlns:a16="http://schemas.microsoft.com/office/drawing/2014/main" id="{9E4D9944-F4FA-2925-E2E3-4216C88F31F0}"/>
              </a:ext>
              <a:ext uri="{C183D7F6-B498-43B3-948B-1728B52AA6E4}">
                <adec:decorative xmlns:adec="http://schemas.microsoft.com/office/drawing/2017/decorative" val="1"/>
              </a:ext>
            </a:extLst>
          </p:cNvPr>
          <p:cNvSpPr>
            <a:spLocks noGrp="1"/>
          </p:cNvSpPr>
          <p:nvPr>
            <p:ph type="body" sz="quarter" idx="13"/>
          </p:nvPr>
        </p:nvSpPr>
        <p:spPr>
          <a:xfrm>
            <a:off x="6982092" y="284327"/>
            <a:ext cx="5168832" cy="182753"/>
          </a:xfrm>
        </p:spPr>
        <p:txBody>
          <a:bodyPr vert="horz" lIns="0" tIns="0" rIns="0" bIns="0" rtlCol="0" anchor="t">
            <a:normAutofit/>
          </a:bodyPr>
          <a:lstStyle/>
          <a:p>
            <a:endParaRPr lang="danish-DK"/>
          </a:p>
        </p:txBody>
      </p:sp>
      <p:sp>
        <p:nvSpPr>
          <p:cNvPr id="7" name="Pladsholder til billede 6" descr="Indsæt logo for virksomheden">
            <a:extLst>
              <a:ext uri="{FF2B5EF4-FFF2-40B4-BE49-F238E27FC236}">
                <a16:creationId xmlns:a16="http://schemas.microsoft.com/office/drawing/2014/main" id="{CEBF1E2D-98CA-6C4C-7E5B-7E4EE88B053C}"/>
              </a:ext>
            </a:extLst>
          </p:cNvPr>
          <p:cNvSpPr>
            <a:spLocks noGrp="1"/>
          </p:cNvSpPr>
          <p:nvPr>
            <p:ph type="pic" sz="quarter" idx="16"/>
          </p:nvPr>
        </p:nvSpPr>
        <p:spPr>
          <a:xfrm>
            <a:off x="2438933" y="5587803"/>
            <a:ext cx="3000375" cy="449262"/>
          </a:xfrm>
        </p:spPr>
      </p:sp>
    </p:spTree>
    <p:extLst>
      <p:ext uri="{BB962C8B-B14F-4D97-AF65-F5344CB8AC3E}">
        <p14:creationId xmlns:p14="http://schemas.microsoft.com/office/powerpoint/2010/main" val="2330876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C767AC30-00A7-B9B5-3817-93E3E73B5A36}"/>
              </a:ext>
              <a:ext uri="{C183D7F6-B498-43B3-948B-1728B52AA6E4}">
                <adec:decorative xmlns:adec="http://schemas.microsoft.com/office/drawing/2017/decorative" val="0"/>
              </a:ext>
            </a:extLst>
          </p:cNvPr>
          <p:cNvSpPr>
            <a:spLocks noGrp="1"/>
          </p:cNvSpPr>
          <p:nvPr>
            <p:ph type="sldNum" sz="quarter" idx="13"/>
          </p:nvPr>
        </p:nvSpPr>
        <p:spPr/>
        <p:txBody>
          <a:bodyPr/>
          <a:lstStyle/>
          <a:p>
            <a:fld id="{5A0D23CF-C5A3-5445-819D-C647D180BB4B}" type="slidenum">
              <a:rPr lang="da-DK" smtClean="0"/>
              <a:pPr/>
              <a:t>5</a:t>
            </a:fld>
            <a:endParaRPr lang="da-DK"/>
          </a:p>
        </p:txBody>
      </p:sp>
      <p:sp>
        <p:nvSpPr>
          <p:cNvPr id="2" name="Titel 1">
            <a:extLst>
              <a:ext uri="{FF2B5EF4-FFF2-40B4-BE49-F238E27FC236}">
                <a16:creationId xmlns:a16="http://schemas.microsoft.com/office/drawing/2014/main" id="{1608F56D-C89D-DE84-91C7-A83339D3AA9A}"/>
              </a:ext>
            </a:extLst>
          </p:cNvPr>
          <p:cNvSpPr>
            <a:spLocks noGrp="1"/>
          </p:cNvSpPr>
          <p:nvPr>
            <p:ph type="title"/>
          </p:nvPr>
        </p:nvSpPr>
        <p:spPr/>
        <p:txBody>
          <a:bodyPr>
            <a:normAutofit/>
          </a:bodyPr>
          <a:lstStyle/>
          <a:p>
            <a:r>
              <a:rPr lang="da-DK" sz="2000" b="1" dirty="0">
                <a:solidFill>
                  <a:srgbClr val="FFFFFF"/>
                </a:solidFill>
                <a:effectLst/>
                <a:latin typeface="IBM Plex Sans" panose="020B0503050203000203" pitchFamily="34" charset="0"/>
              </a:rPr>
              <a:t>Fakta om [indsæt din virksomheds navn]</a:t>
            </a:r>
            <a:endParaRPr lang="da-DK" dirty="0"/>
          </a:p>
        </p:txBody>
      </p:sp>
      <p:sp>
        <p:nvSpPr>
          <p:cNvPr id="3" name="Pladsholder til indhold 2">
            <a:extLst>
              <a:ext uri="{FF2B5EF4-FFF2-40B4-BE49-F238E27FC236}">
                <a16:creationId xmlns:a16="http://schemas.microsoft.com/office/drawing/2014/main" id="{7AE28086-CFBB-23CE-9393-263FA5ED19B0}"/>
              </a:ext>
            </a:extLst>
          </p:cNvPr>
          <p:cNvSpPr>
            <a:spLocks noGrp="1"/>
          </p:cNvSpPr>
          <p:nvPr>
            <p:ph idx="1"/>
          </p:nvPr>
        </p:nvSpPr>
        <p:spPr/>
        <p:txBody>
          <a:bodyPr/>
          <a:lstStyle/>
          <a:p>
            <a:pPr>
              <a:lnSpc>
                <a:spcPct val="100000"/>
              </a:lnSpc>
            </a:pPr>
            <a:r>
              <a:rPr lang="da-DK" sz="1200" dirty="0">
                <a:solidFill>
                  <a:srgbClr val="FFFF99"/>
                </a:solidFill>
                <a:effectLst/>
                <a:latin typeface="IBM Plex Sans" panose="020B0503050203000203" pitchFamily="34" charset="0"/>
              </a:rPr>
              <a:t>I dette afsnit kan du beskrive grundlæggende fakta om din virksomhed. Du kan tage udgangspunkt i nedenstående tabel, </a:t>
            </a:r>
            <a:br>
              <a:rPr lang="da-DK" sz="1200" dirty="0">
                <a:solidFill>
                  <a:srgbClr val="FFFF99"/>
                </a:solidFill>
                <a:effectLst/>
                <a:latin typeface="IBM Plex Sans" panose="020B0503050203000203" pitchFamily="34" charset="0"/>
              </a:rPr>
            </a:br>
            <a:r>
              <a:rPr lang="da-DK" sz="1200" dirty="0">
                <a:solidFill>
                  <a:srgbClr val="FFFF99"/>
                </a:solidFill>
                <a:effectLst/>
                <a:latin typeface="IBM Plex Sans" panose="020B0503050203000203" pitchFamily="34" charset="0"/>
              </a:rPr>
              <a:t>som kan gøre det lettere at danne sig et overblik over virksomheden.</a:t>
            </a:r>
          </a:p>
        </p:txBody>
      </p:sp>
      <p:sp>
        <p:nvSpPr>
          <p:cNvPr id="6" name="Pladsholder til tabel 5">
            <a:extLst>
              <a:ext uri="{FF2B5EF4-FFF2-40B4-BE49-F238E27FC236}">
                <a16:creationId xmlns:a16="http://schemas.microsoft.com/office/drawing/2014/main" id="{B9233924-95D2-4078-C418-65C79635A557}"/>
              </a:ext>
              <a:ext uri="{C183D7F6-B498-43B3-948B-1728B52AA6E4}">
                <adec:decorative xmlns:adec="http://schemas.microsoft.com/office/drawing/2017/decorative" val="1"/>
              </a:ext>
            </a:extLst>
          </p:cNvPr>
          <p:cNvSpPr>
            <a:spLocks noGrp="1"/>
          </p:cNvSpPr>
          <p:nvPr>
            <p:ph type="tbl" sz="quarter" idx="10"/>
          </p:nvPr>
        </p:nvSpPr>
        <p:spPr/>
      </p:sp>
      <p:sp>
        <p:nvSpPr>
          <p:cNvPr id="7" name="Pladsholder til tekst 6">
            <a:extLst>
              <a:ext uri="{FF2B5EF4-FFF2-40B4-BE49-F238E27FC236}">
                <a16:creationId xmlns:a16="http://schemas.microsoft.com/office/drawing/2014/main" id="{27A887F9-7748-0F2F-321B-52D681331AAC}"/>
              </a:ext>
              <a:ext uri="{C183D7F6-B498-43B3-948B-1728B52AA6E4}">
                <adec:decorative xmlns:adec="http://schemas.microsoft.com/office/drawing/2017/decorative" val="1"/>
              </a:ext>
            </a:extLst>
          </p:cNvPr>
          <p:cNvSpPr>
            <a:spLocks noGrp="1"/>
          </p:cNvSpPr>
          <p:nvPr>
            <p:ph type="body" sz="quarter" idx="14"/>
          </p:nvPr>
        </p:nvSpPr>
        <p:spPr/>
        <p:txBody>
          <a:bodyPr vert="horz" lIns="0" tIns="0" rIns="0" bIns="0" rtlCol="0" anchor="t">
            <a:normAutofit/>
          </a:bodyPr>
          <a:lstStyle/>
          <a:p>
            <a:endParaRPr lang="da-DK"/>
          </a:p>
        </p:txBody>
      </p:sp>
      <p:graphicFrame>
        <p:nvGraphicFramePr>
          <p:cNvPr id="5" name="Tabel 4">
            <a:extLst>
              <a:ext uri="{FF2B5EF4-FFF2-40B4-BE49-F238E27FC236}">
                <a16:creationId xmlns:a16="http://schemas.microsoft.com/office/drawing/2014/main" id="{975FD6E3-E6A3-4EB0-D582-C28868F4432A}"/>
              </a:ext>
            </a:extLst>
          </p:cNvPr>
          <p:cNvGraphicFramePr>
            <a:graphicFrameLocks noGrp="1"/>
          </p:cNvGraphicFramePr>
          <p:nvPr>
            <p:extLst>
              <p:ext uri="{D42A27DB-BD31-4B8C-83A1-F6EECF244321}">
                <p14:modId xmlns:p14="http://schemas.microsoft.com/office/powerpoint/2010/main" val="866027500"/>
              </p:ext>
            </p:extLst>
          </p:nvPr>
        </p:nvGraphicFramePr>
        <p:xfrm>
          <a:off x="1266136" y="2223642"/>
          <a:ext cx="9706663" cy="3985572"/>
        </p:xfrm>
        <a:graphic>
          <a:graphicData uri="http://schemas.openxmlformats.org/drawingml/2006/table">
            <a:tbl>
              <a:tblPr>
                <a:tableStyleId>{72833802-FEF1-4C79-8D5D-14CF1EAF98D9}</a:tableStyleId>
              </a:tblPr>
              <a:tblGrid>
                <a:gridCol w="2279423">
                  <a:extLst>
                    <a:ext uri="{9D8B030D-6E8A-4147-A177-3AD203B41FA5}">
                      <a16:colId xmlns:a16="http://schemas.microsoft.com/office/drawing/2014/main" val="174978973"/>
                    </a:ext>
                  </a:extLst>
                </a:gridCol>
                <a:gridCol w="7427240">
                  <a:extLst>
                    <a:ext uri="{9D8B030D-6E8A-4147-A177-3AD203B41FA5}">
                      <a16:colId xmlns:a16="http://schemas.microsoft.com/office/drawing/2014/main" val="1524555372"/>
                    </a:ext>
                  </a:extLst>
                </a:gridCol>
              </a:tblGrid>
              <a:tr h="7720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b="1" i="0">
                          <a:ln>
                            <a:noFill/>
                          </a:ln>
                          <a:solidFill>
                            <a:srgbClr val="004000"/>
                          </a:solidFill>
                          <a:effectLst/>
                          <a:latin typeface="IBM Plex Sans" panose="020B0503050203000203" pitchFamily="34" charset="0"/>
                        </a:rPr>
                        <a:t>Sektor</a:t>
                      </a:r>
                    </a:p>
                  </a:txBody>
                  <a:tcPr marL="180000" marR="108000" marT="216000" marB="251999" anchor="ctr">
                    <a:lnL w="6350" cap="flat" cmpd="sng" algn="ctr">
                      <a:noFill/>
                      <a:prstDash val="solid"/>
                      <a:miter lim="800000"/>
                    </a:lnL>
                    <a:lnR w="6350" cap="flat" cmpd="sng" algn="ctr">
                      <a:solidFill>
                        <a:srgbClr val="004000"/>
                      </a:solidFill>
                      <a:prstDash val="solid"/>
                      <a:round/>
                      <a:headEnd type="none" w="med" len="med"/>
                      <a:tailEnd type="none" w="med" len="med"/>
                    </a:lnR>
                    <a:lnT w="6350" cap="flat" cmpd="sng" algn="ctr">
                      <a:noFill/>
                      <a:prstDash val="solid"/>
                      <a:miter lim="800000"/>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a-DK" sz="1000" b="0" i="0">
                          <a:ln>
                            <a:noFill/>
                          </a:ln>
                          <a:solidFill>
                            <a:srgbClr val="0000FF"/>
                          </a:solidFill>
                          <a:effectLst/>
                          <a:latin typeface="IBM Plex Sans" panose="020B0503050203000203" pitchFamily="34" charset="0"/>
                        </a:rPr>
                        <a:t>[Hvilken sektor(sektorer) opererer virksomheden i?]</a:t>
                      </a:r>
                    </a:p>
                  </a:txBody>
                  <a:tcPr marL="180000" marR="108000" marT="216000" marB="251999" anchor="ctr">
                    <a:lnL w="6350" cap="flat" cmpd="sng" algn="ctr">
                      <a:solidFill>
                        <a:srgbClr val="004000"/>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08934017"/>
                  </a:ext>
                </a:extLst>
              </a:tr>
              <a:tr h="676181">
                <a:tc>
                  <a:txBody>
                    <a:bodyPr/>
                    <a:lstStyle/>
                    <a:p>
                      <a:r>
                        <a:rPr lang="da-DK" sz="1000" b="1" i="0">
                          <a:ln>
                            <a:noFill/>
                          </a:ln>
                          <a:solidFill>
                            <a:srgbClr val="004000"/>
                          </a:solidFill>
                          <a:effectLst/>
                          <a:latin typeface="IBM Plex Sans" panose="020B0503050203000203" pitchFamily="34" charset="0"/>
                        </a:rPr>
                        <a:t>Produkter/services</a:t>
                      </a:r>
                    </a:p>
                  </a:txBody>
                  <a:tcPr marL="180000" marR="108000" marT="216000" marB="251999" anchor="ctr">
                    <a:lnL w="6350" cap="flat" cmpd="sng" algn="ctr">
                      <a:noFill/>
                      <a:prstDash val="solid"/>
                      <a:miter lim="800000"/>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a-DK" sz="1000" b="0" i="0">
                          <a:ln>
                            <a:noFill/>
                          </a:ln>
                          <a:solidFill>
                            <a:srgbClr val="0000FF"/>
                          </a:solidFill>
                          <a:effectLst/>
                          <a:latin typeface="IBM Plex Sans" panose="020B0503050203000203" pitchFamily="34" charset="0"/>
                        </a:rPr>
                        <a:t>[Hvilke produkter eller services sælger virksomheden]</a:t>
                      </a:r>
                    </a:p>
                  </a:txBody>
                  <a:tcPr marL="180000" marR="108000" marT="216000" marB="251999" anchor="ctr">
                    <a:lnL w="6350" cap="flat" cmpd="sng" algn="ctr">
                      <a:solidFill>
                        <a:srgbClr val="004000"/>
                      </a:solidFill>
                      <a:prstDash val="solid"/>
                      <a:round/>
                      <a:headEnd type="none" w="med" len="med"/>
                      <a:tailEnd type="none" w="med" len="med"/>
                    </a:lnL>
                    <a:lnR w="6350" cap="flat" cmpd="sng" algn="ctr">
                      <a:noFill/>
                      <a:prstDash val="solid"/>
                      <a:miter lim="800000"/>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7760999"/>
                  </a:ext>
                </a:extLst>
              </a:tr>
              <a:tr h="0">
                <a:tc>
                  <a:txBody>
                    <a:bodyPr/>
                    <a:lstStyle/>
                    <a:p>
                      <a:r>
                        <a:rPr lang="da-DK" sz="1000" b="1" i="0">
                          <a:ln>
                            <a:noFill/>
                          </a:ln>
                          <a:solidFill>
                            <a:srgbClr val="004000"/>
                          </a:solidFill>
                          <a:effectLst/>
                          <a:latin typeface="IBM Plex Sans" panose="020B0503050203000203" pitchFamily="34" charset="0"/>
                        </a:rPr>
                        <a:t>Markeder</a:t>
                      </a:r>
                    </a:p>
                  </a:txBody>
                  <a:tcPr marL="180000" marR="108000" marT="216000" marB="251999" anchor="ctr">
                    <a:lnL w="6350" cap="flat" cmpd="sng" algn="ctr">
                      <a:noFill/>
                      <a:prstDash val="solid"/>
                      <a:miter lim="800000"/>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a-DK" sz="1000" b="0" i="0">
                          <a:ln>
                            <a:noFill/>
                          </a:ln>
                          <a:solidFill>
                            <a:srgbClr val="0000FF"/>
                          </a:solidFill>
                          <a:effectLst/>
                          <a:latin typeface="IBM Plex Sans" panose="020B0503050203000203" pitchFamily="34" charset="0"/>
                        </a:rPr>
                        <a:t>[B2B, engros, detailhandel, geografi]</a:t>
                      </a:r>
                    </a:p>
                  </a:txBody>
                  <a:tcPr marL="180000" marR="108000" marT="216000" marB="251999" anchor="ctr">
                    <a:lnL w="6350" cap="flat" cmpd="sng" algn="ctr">
                      <a:solidFill>
                        <a:srgbClr val="004000"/>
                      </a:solidFill>
                      <a:prstDash val="solid"/>
                      <a:round/>
                      <a:headEnd type="none" w="med" len="med"/>
                      <a:tailEnd type="none" w="med" len="med"/>
                    </a:lnL>
                    <a:lnR w="6350" cap="flat" cmpd="sng" algn="ctr">
                      <a:noFill/>
                      <a:prstDash val="solid"/>
                      <a:miter lim="800000"/>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247643"/>
                  </a:ext>
                </a:extLst>
              </a:tr>
              <a:tr h="0">
                <a:tc>
                  <a:txBody>
                    <a:bodyPr/>
                    <a:lstStyle/>
                    <a:p>
                      <a:r>
                        <a:rPr lang="da-DK" sz="1000" b="1" i="0">
                          <a:ln>
                            <a:noFill/>
                          </a:ln>
                          <a:solidFill>
                            <a:srgbClr val="004000"/>
                          </a:solidFill>
                          <a:effectLst/>
                          <a:latin typeface="IBM Plex Sans" panose="020B0503050203000203" pitchFamily="34" charset="0"/>
                        </a:rPr>
                        <a:t>Omsætning</a:t>
                      </a:r>
                    </a:p>
                  </a:txBody>
                  <a:tcPr marL="180000" marR="108000" marT="216000" marB="251999" anchor="ctr">
                    <a:lnL w="6350" cap="flat" cmpd="sng" algn="ctr">
                      <a:noFill/>
                      <a:prstDash val="solid"/>
                      <a:miter lim="800000"/>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a-DK" sz="1000" b="0" i="0">
                          <a:ln>
                            <a:noFill/>
                          </a:ln>
                          <a:solidFill>
                            <a:srgbClr val="0000FF"/>
                          </a:solidFill>
                          <a:effectLst/>
                          <a:latin typeface="IBM Plex Sans" panose="020B0503050203000203" pitchFamily="34" charset="0"/>
                        </a:rPr>
                        <a:t>[Virksomhedens omsætning]</a:t>
                      </a:r>
                    </a:p>
                  </a:txBody>
                  <a:tcPr marL="180000" marR="108000" marT="216000" marB="251999" anchor="ctr">
                    <a:lnL w="6350" cap="flat" cmpd="sng" algn="ctr">
                      <a:solidFill>
                        <a:srgbClr val="004000"/>
                      </a:solidFill>
                      <a:prstDash val="solid"/>
                      <a:round/>
                      <a:headEnd type="none" w="med" len="med"/>
                      <a:tailEnd type="none" w="med" len="med"/>
                    </a:lnL>
                    <a:lnR w="6350" cap="flat" cmpd="sng" algn="ctr">
                      <a:noFill/>
                      <a:prstDash val="solid"/>
                      <a:miter lim="800000"/>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14336614"/>
                  </a:ext>
                </a:extLst>
              </a:tr>
              <a:tr h="676181">
                <a:tc>
                  <a:txBody>
                    <a:bodyPr/>
                    <a:lstStyle/>
                    <a:p>
                      <a:r>
                        <a:rPr lang="da-DK" sz="1000" b="1" i="0">
                          <a:ln>
                            <a:noFill/>
                          </a:ln>
                          <a:solidFill>
                            <a:srgbClr val="004000"/>
                          </a:solidFill>
                          <a:effectLst/>
                          <a:latin typeface="IBM Plex Sans" panose="020B0503050203000203" pitchFamily="34" charset="0"/>
                        </a:rPr>
                        <a:t>Antal ansatte</a:t>
                      </a:r>
                    </a:p>
                  </a:txBody>
                  <a:tcPr marL="180000" marR="108000" marT="216000" marB="251999" anchor="ctr">
                    <a:lnL w="6350" cap="flat" cmpd="sng" algn="ctr">
                      <a:noFill/>
                      <a:prstDash val="solid"/>
                      <a:miter lim="800000"/>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a-DK" sz="1000" b="0" i="0">
                          <a:ln>
                            <a:noFill/>
                          </a:ln>
                          <a:solidFill>
                            <a:srgbClr val="0000FF"/>
                          </a:solidFill>
                          <a:effectLst/>
                          <a:latin typeface="IBM Plex Sans" panose="020B0503050203000203" pitchFamily="34" charset="0"/>
                        </a:rPr>
                        <a:t>[Antal ansatte i virksomheden evt. fordelt på forskellige aktiviteter]</a:t>
                      </a:r>
                    </a:p>
                  </a:txBody>
                  <a:tcPr marL="180000" marR="108000" marT="216000" marB="251999" anchor="ctr">
                    <a:lnL w="6350" cap="flat" cmpd="sng" algn="ctr">
                      <a:solidFill>
                        <a:srgbClr val="004000"/>
                      </a:solidFill>
                      <a:prstDash val="solid"/>
                      <a:round/>
                      <a:headEnd type="none" w="med" len="med"/>
                      <a:tailEnd type="none" w="med" len="med"/>
                    </a:lnL>
                    <a:lnR w="6350" cap="flat" cmpd="sng" algn="ctr">
                      <a:noFill/>
                      <a:prstDash val="solid"/>
                      <a:miter lim="800000"/>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812374"/>
                  </a:ext>
                </a:extLst>
              </a:tr>
              <a:tr h="0">
                <a:tc>
                  <a:txBody>
                    <a:bodyPr/>
                    <a:lstStyle/>
                    <a:p>
                      <a:r>
                        <a:rPr lang="da-DK" sz="1000" b="1" i="0">
                          <a:ln>
                            <a:noFill/>
                          </a:ln>
                          <a:solidFill>
                            <a:srgbClr val="004000"/>
                          </a:solidFill>
                          <a:effectLst/>
                          <a:latin typeface="IBM Plex Sans" panose="020B0503050203000203" pitchFamily="34" charset="0"/>
                        </a:rPr>
                        <a:t>Opgørelsesperiode</a:t>
                      </a:r>
                    </a:p>
                  </a:txBody>
                  <a:tcPr marL="180000" marR="108000" marT="216000" marB="251999" anchor="ctr">
                    <a:lnL w="6350" cap="flat" cmpd="sng" algn="ctr">
                      <a:noFill/>
                      <a:prstDash val="solid"/>
                      <a:miter lim="800000"/>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r>
                        <a:rPr lang="da-DK" sz="1000" b="0" i="0" dirty="0">
                          <a:ln>
                            <a:noFill/>
                          </a:ln>
                          <a:solidFill>
                            <a:srgbClr val="0000FF"/>
                          </a:solidFill>
                          <a:effectLst/>
                          <a:latin typeface="IBM Plex Sans" panose="020B0503050203000203" pitchFamily="34" charset="0"/>
                        </a:rPr>
                        <a:t>[Hvilken periode er ESG-opgørelsen baseret på]</a:t>
                      </a:r>
                    </a:p>
                  </a:txBody>
                  <a:tcPr marL="180000" marR="108000" marT="216000" marB="251999" anchor="ctr">
                    <a:lnL w="6350" cap="flat" cmpd="sng" algn="ctr">
                      <a:solidFill>
                        <a:srgbClr val="004000"/>
                      </a:solidFill>
                      <a:prstDash val="solid"/>
                      <a:round/>
                      <a:headEnd type="none" w="med" len="med"/>
                      <a:tailEnd type="none" w="med" len="med"/>
                    </a:lnL>
                    <a:lnR w="6350" cap="flat" cmpd="sng" algn="ctr">
                      <a:noFill/>
                      <a:prstDash val="solid"/>
                      <a:miter lim="800000"/>
                    </a:lnR>
                    <a:lnT w="6350" cap="flat" cmpd="sng" algn="ctr">
                      <a:solidFill>
                        <a:srgbClr val="004000"/>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60174839"/>
                  </a:ext>
                </a:extLst>
              </a:tr>
            </a:tbl>
          </a:graphicData>
        </a:graphic>
      </p:graphicFrame>
    </p:spTree>
    <p:extLst>
      <p:ext uri="{BB962C8B-B14F-4D97-AF65-F5344CB8AC3E}">
        <p14:creationId xmlns:p14="http://schemas.microsoft.com/office/powerpoint/2010/main" val="2567307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5C81C068-6FC2-FCE6-D8CC-C24CA25EA9E2}"/>
              </a:ext>
              <a:ext uri="{C183D7F6-B498-43B3-948B-1728B52AA6E4}">
                <adec:decorative xmlns:adec="http://schemas.microsoft.com/office/drawing/2017/decorative" val="0"/>
              </a:ext>
            </a:extLst>
          </p:cNvPr>
          <p:cNvSpPr>
            <a:spLocks noGrp="1"/>
          </p:cNvSpPr>
          <p:nvPr>
            <p:ph type="sldNum" sz="quarter" idx="13"/>
          </p:nvPr>
        </p:nvSpPr>
        <p:spPr/>
        <p:txBody>
          <a:bodyPr/>
          <a:lstStyle/>
          <a:p>
            <a:fld id="{5A0D23CF-C5A3-5445-819D-C647D180BB4B}" type="slidenum">
              <a:rPr lang="da-DK" smtClean="0"/>
              <a:pPr/>
              <a:t>6</a:t>
            </a:fld>
            <a:endParaRPr lang="da-DK"/>
          </a:p>
        </p:txBody>
      </p:sp>
      <p:sp>
        <p:nvSpPr>
          <p:cNvPr id="2" name="Titel 1">
            <a:extLst>
              <a:ext uri="{FF2B5EF4-FFF2-40B4-BE49-F238E27FC236}">
                <a16:creationId xmlns:a16="http://schemas.microsoft.com/office/drawing/2014/main" id="{22DADCE7-FDE6-F853-C0D8-DACCC4D27072}"/>
              </a:ext>
            </a:extLst>
          </p:cNvPr>
          <p:cNvSpPr>
            <a:spLocks noGrp="1"/>
          </p:cNvSpPr>
          <p:nvPr>
            <p:ph type="title"/>
          </p:nvPr>
        </p:nvSpPr>
        <p:spPr/>
        <p:txBody>
          <a:bodyPr/>
          <a:lstStyle/>
          <a:p>
            <a:r>
              <a:rPr lang="da-DK" dirty="0"/>
              <a:t>Indsatsområder</a:t>
            </a:r>
          </a:p>
        </p:txBody>
      </p:sp>
      <p:sp>
        <p:nvSpPr>
          <p:cNvPr id="3" name="Pladsholder til indhold 2">
            <a:extLst>
              <a:ext uri="{FF2B5EF4-FFF2-40B4-BE49-F238E27FC236}">
                <a16:creationId xmlns:a16="http://schemas.microsoft.com/office/drawing/2014/main" id="{E62D6642-763F-5A3F-F320-5BC999DC7E70}"/>
              </a:ext>
            </a:extLst>
          </p:cNvPr>
          <p:cNvSpPr>
            <a:spLocks noGrp="1"/>
          </p:cNvSpPr>
          <p:nvPr>
            <p:ph idx="1"/>
          </p:nvPr>
        </p:nvSpPr>
        <p:spPr/>
        <p:txBody>
          <a:bodyPr>
            <a:normAutofit/>
          </a:bodyPr>
          <a:lstStyle/>
          <a:p>
            <a:pPr marL="0" indent="0">
              <a:buNone/>
            </a:pPr>
            <a:r>
              <a:rPr lang="da-DK" sz="1000" dirty="0">
                <a:solidFill>
                  <a:srgbClr val="0000FF"/>
                </a:solidFill>
              </a:rPr>
              <a:t>I dette afsnit kan du beskrive din virksomheds indsatsområder inden for bæredygtighed. Din virksomhed kan både iværksætte indsatser inden for de områder, hvor du allerede klarer dig godt, men det kan også være inden for de områder, hvor du oplever udfordringer. I dette afsnit kan du beskrive din virksomheds målsætninger inden for bæredygtighed, de tiltag, du har sat i gang og give en status for, hvor langt du er nået.</a:t>
            </a:r>
          </a:p>
        </p:txBody>
      </p:sp>
      <p:sp>
        <p:nvSpPr>
          <p:cNvPr id="6" name="Pladsholder til tabel 5">
            <a:extLst>
              <a:ext uri="{FF2B5EF4-FFF2-40B4-BE49-F238E27FC236}">
                <a16:creationId xmlns:a16="http://schemas.microsoft.com/office/drawing/2014/main" id="{C889D2E3-34B2-CF01-773E-511BB0500B0E}"/>
              </a:ext>
              <a:ext uri="{C183D7F6-B498-43B3-948B-1728B52AA6E4}">
                <adec:decorative xmlns:adec="http://schemas.microsoft.com/office/drawing/2017/decorative" val="1"/>
              </a:ext>
            </a:extLst>
          </p:cNvPr>
          <p:cNvSpPr>
            <a:spLocks noGrp="1"/>
          </p:cNvSpPr>
          <p:nvPr>
            <p:ph type="tbl" sz="quarter" idx="10"/>
          </p:nvPr>
        </p:nvSpPr>
        <p:spPr/>
      </p:sp>
      <p:sp>
        <p:nvSpPr>
          <p:cNvPr id="7" name="Pladsholder til tekst 6">
            <a:extLst>
              <a:ext uri="{FF2B5EF4-FFF2-40B4-BE49-F238E27FC236}">
                <a16:creationId xmlns:a16="http://schemas.microsoft.com/office/drawing/2014/main" id="{BDC5B658-815D-F32E-705A-614E04674155}"/>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da-DK"/>
          </a:p>
        </p:txBody>
      </p:sp>
      <p:graphicFrame>
        <p:nvGraphicFramePr>
          <p:cNvPr id="5" name="Tabel 2">
            <a:extLst>
              <a:ext uri="{FF2B5EF4-FFF2-40B4-BE49-F238E27FC236}">
                <a16:creationId xmlns:a16="http://schemas.microsoft.com/office/drawing/2014/main" id="{DFF3E158-58F3-DF4E-FBE9-F478ABBFB50F}"/>
              </a:ext>
            </a:extLst>
          </p:cNvPr>
          <p:cNvGraphicFramePr>
            <a:graphicFrameLocks noGrp="1"/>
          </p:cNvGraphicFramePr>
          <p:nvPr>
            <p:extLst>
              <p:ext uri="{D42A27DB-BD31-4B8C-83A1-F6EECF244321}">
                <p14:modId xmlns:p14="http://schemas.microsoft.com/office/powerpoint/2010/main" val="2662942301"/>
              </p:ext>
            </p:extLst>
          </p:nvPr>
        </p:nvGraphicFramePr>
        <p:xfrm>
          <a:off x="1260001" y="2198163"/>
          <a:ext cx="9712800" cy="3857493"/>
        </p:xfrm>
        <a:graphic>
          <a:graphicData uri="http://schemas.openxmlformats.org/drawingml/2006/table">
            <a:tbl>
              <a:tblPr firstRow="1" bandRow="1">
                <a:tableStyleId>{5C22544A-7EE6-4342-B048-85BDC9FD1C3A}</a:tableStyleId>
              </a:tblPr>
              <a:tblGrid>
                <a:gridCol w="3237600">
                  <a:extLst>
                    <a:ext uri="{9D8B030D-6E8A-4147-A177-3AD203B41FA5}">
                      <a16:colId xmlns:a16="http://schemas.microsoft.com/office/drawing/2014/main" val="977650474"/>
                    </a:ext>
                  </a:extLst>
                </a:gridCol>
                <a:gridCol w="3237600">
                  <a:extLst>
                    <a:ext uri="{9D8B030D-6E8A-4147-A177-3AD203B41FA5}">
                      <a16:colId xmlns:a16="http://schemas.microsoft.com/office/drawing/2014/main" val="2325505502"/>
                    </a:ext>
                  </a:extLst>
                </a:gridCol>
                <a:gridCol w="3237600">
                  <a:extLst>
                    <a:ext uri="{9D8B030D-6E8A-4147-A177-3AD203B41FA5}">
                      <a16:colId xmlns:a16="http://schemas.microsoft.com/office/drawing/2014/main" val="2014990038"/>
                    </a:ext>
                  </a:extLst>
                </a:gridCol>
              </a:tblGrid>
              <a:tr h="3540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i="0" kern="1200" spc="200" baseline="0" dirty="0">
                          <a:solidFill>
                            <a:schemeClr val="lt1"/>
                          </a:solidFill>
                          <a:effectLst/>
                          <a:latin typeface="IBM Plex Sans"/>
                          <a:ea typeface="+mn-ea"/>
                          <a:cs typeface="+mn-cs"/>
                        </a:rPr>
                        <a:t>AMBITIONER</a:t>
                      </a:r>
                      <a:endParaRPr lang="da-DK" sz="1000" b="1" i="0" spc="200" baseline="0" dirty="0">
                        <a:latin typeface="IBM Plex Sans"/>
                      </a:endParaRPr>
                    </a:p>
                  </a:txBody>
                  <a:tcPr anchor="ctr">
                    <a:lnL w="12700" cmpd="sng">
                      <a:noFill/>
                    </a:lnL>
                    <a:lnR w="3175" cap="flat" cmpd="sng" algn="ctr">
                      <a:solidFill>
                        <a:schemeClr val="bg1"/>
                      </a:solidFill>
                      <a:prstDash val="solid"/>
                      <a:round/>
                      <a:headEnd type="none" w="med" len="med"/>
                      <a:tailEnd type="none" w="med" len="med"/>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i="0" kern="1200" spc="200" baseline="0" dirty="0">
                          <a:solidFill>
                            <a:schemeClr val="lt1"/>
                          </a:solidFill>
                          <a:effectLst/>
                          <a:latin typeface="IBM Plex Sans"/>
                          <a:ea typeface="+mn-ea"/>
                          <a:cs typeface="+mn-cs"/>
                        </a:rPr>
                        <a:t>TILTAG</a:t>
                      </a:r>
                      <a:endParaRPr lang="da-DK" sz="1000" b="1" i="0" spc="200" baseline="0" dirty="0">
                        <a:latin typeface="IBM Plex Sans"/>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i="0" kern="1200" spc="200" baseline="0" dirty="0">
                          <a:solidFill>
                            <a:schemeClr val="lt1"/>
                          </a:solidFill>
                          <a:effectLst/>
                          <a:latin typeface="IBM Plex Sans"/>
                          <a:ea typeface="+mn-ea"/>
                          <a:cs typeface="+mn-cs"/>
                        </a:rPr>
                        <a:t>STATUS</a:t>
                      </a:r>
                      <a:endParaRPr lang="da-DK" sz="1000" b="1" i="0" spc="200" baseline="0" dirty="0">
                        <a:latin typeface="IBM Plex Sans"/>
                      </a:endParaRPr>
                    </a:p>
                  </a:txBody>
                  <a:tcPr anchor="ctr">
                    <a:lnL w="3175" cap="flat" cmpd="sng" algn="ctr">
                      <a:solidFill>
                        <a:schemeClr val="bg1"/>
                      </a:solidFill>
                      <a:prstDash val="solid"/>
                      <a:round/>
                      <a:headEnd type="none" w="med" len="med"/>
                      <a:tailEnd type="none" w="med" len="med"/>
                    </a:lnL>
                    <a:lnR w="12700" cmpd="sng">
                      <a:noFill/>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000"/>
                    </a:solidFill>
                  </a:tcPr>
                </a:tc>
                <a:extLst>
                  <a:ext uri="{0D108BD9-81ED-4DB2-BD59-A6C34878D82A}">
                    <a16:rowId xmlns:a16="http://schemas.microsoft.com/office/drawing/2014/main" val="1047672910"/>
                  </a:ext>
                </a:extLst>
              </a:tr>
              <a:tr h="3503433">
                <a:tc>
                  <a:txBody>
                    <a:bodyPr/>
                    <a:lstStyle/>
                    <a:p>
                      <a:r>
                        <a:rPr lang="da-DK" sz="850" i="0" dirty="0">
                          <a:solidFill>
                            <a:srgbClr val="FFFF99"/>
                          </a:solidFill>
                          <a:latin typeface="IBM Plex Sans"/>
                          <a:ea typeface="Segoe UI"/>
                          <a:cs typeface="Segoe UI"/>
                        </a:rPr>
                        <a:t>I dette afsnit kan du fortælle om din virksomheds bæredygtighedsmålsætninger både på kortere og længere sigt. </a:t>
                      </a:r>
                    </a:p>
                    <a:p>
                      <a:r>
                        <a:rPr lang="da-DK" sz="850" i="0" dirty="0">
                          <a:solidFill>
                            <a:srgbClr val="FFFF99"/>
                          </a:solidFill>
                          <a:latin typeface="IBM Plex Sans"/>
                          <a:ea typeface="Segoe UI"/>
                          <a:cs typeface="Segoe UI"/>
                        </a:rPr>
                        <a:t>Opgørelsen af de 21 ESG-nøgletal kan hjælpe din virksomhed til at identificere, hvilke målsætninger, du kan opstille. Hvis opgørelsen af nøgletal fx viser, at din virksomhed har høje CO</a:t>
                      </a:r>
                      <a:r>
                        <a:rPr lang="da-DK" sz="850" i="0" baseline="-25000" dirty="0">
                          <a:solidFill>
                            <a:srgbClr val="FFFF99"/>
                          </a:solidFill>
                          <a:latin typeface="IBM Plex Sans"/>
                          <a:ea typeface="Segoe UI"/>
                          <a:cs typeface="Segoe UI"/>
                        </a:rPr>
                        <a:t>2</a:t>
                      </a:r>
                      <a:r>
                        <a:rPr lang="da-DK" sz="850" i="0" dirty="0">
                          <a:solidFill>
                            <a:srgbClr val="FFFF99"/>
                          </a:solidFill>
                          <a:latin typeface="IBM Plex Sans"/>
                          <a:ea typeface="Segoe UI"/>
                          <a:cs typeface="Segoe UI"/>
                        </a:rPr>
                        <a:t>-udledninger eller ikke har ligeløn mellem kønnene, kan det måske være relevant at sætte sig mål inden for de områder. </a:t>
                      </a:r>
                      <a:endParaRPr lang="en-US" sz="850" i="0" dirty="0">
                        <a:solidFill>
                          <a:srgbClr val="FFFF99"/>
                        </a:solidFill>
                        <a:latin typeface="IBM Plex Sans"/>
                        <a:ea typeface="Segoe UI"/>
                        <a:cs typeface="Calibri" panose="020F0502020204030204"/>
                      </a:endParaRPr>
                    </a:p>
                    <a:p>
                      <a:endParaRPr lang="da-DK" sz="850" i="0" dirty="0">
                        <a:solidFill>
                          <a:srgbClr val="FFFF99"/>
                        </a:solidFill>
                        <a:latin typeface="IBM Plex Sans" panose="020B0503050203000203" pitchFamily="34" charset="0"/>
                        <a:ea typeface="Segoe UI"/>
                        <a:cs typeface="Segoe UI"/>
                      </a:endParaRPr>
                    </a:p>
                    <a:p>
                      <a:r>
                        <a:rPr lang="da-DK" sz="850" i="0" dirty="0">
                          <a:solidFill>
                            <a:srgbClr val="FFFF99"/>
                          </a:solidFill>
                          <a:latin typeface="IBM Plex Sans"/>
                          <a:ea typeface="Segoe UI"/>
                          <a:cs typeface="Segoe UI"/>
                        </a:rPr>
                        <a:t>Din virksomheds målsætninger kan også fastsættes ud fra dine konkrete forretning og branchespecifikke forhold.</a:t>
                      </a:r>
                    </a:p>
                    <a:p>
                      <a:endParaRPr lang="da-DK" sz="850" i="0" dirty="0">
                        <a:solidFill>
                          <a:srgbClr val="FFFF99"/>
                        </a:solidFill>
                        <a:latin typeface="IBM Plex Sans" panose="020B0503050203000203" pitchFamily="34" charset="0"/>
                        <a:ea typeface="Segoe UI"/>
                        <a:cs typeface="Segoe UI"/>
                      </a:endParaRPr>
                    </a:p>
                    <a:p>
                      <a:r>
                        <a:rPr lang="da-DK" sz="850" i="0" dirty="0">
                          <a:solidFill>
                            <a:srgbClr val="FFFF99"/>
                          </a:solidFill>
                          <a:latin typeface="IBM Plex Sans"/>
                          <a:ea typeface="Segoe UI"/>
                          <a:cs typeface="Segoe UI"/>
                        </a:rPr>
                        <a:t>Du kan altså både opstille sætte mål på baggrund af ESG-nøgletallene, men du kan også opstille andre målsætninger, der er relevante for din virksomhed. Målsætningerne bør så vidt muligt være konkrete og kvantificérbare</a:t>
                      </a:r>
                      <a:endParaRPr lang="da-DK" sz="850" i="0" dirty="0">
                        <a:solidFill>
                          <a:srgbClr val="FFFF99"/>
                        </a:solidFill>
                        <a:latin typeface="IBM Plex Sans"/>
                        <a:ea typeface="Segoe UI"/>
                        <a:cs typeface="Calibri"/>
                      </a:endParaRPr>
                    </a:p>
                    <a:p>
                      <a:pPr>
                        <a:lnSpc>
                          <a:spcPct val="120000"/>
                        </a:lnSpc>
                      </a:pPr>
                      <a:endParaRPr lang="da-DK" sz="850" b="0" i="0" kern="1200" dirty="0">
                        <a:solidFill>
                          <a:schemeClr val="bg1"/>
                        </a:solidFill>
                        <a:effectLst/>
                        <a:latin typeface="IBM Plex Sans" panose="020B0503050203000203" pitchFamily="34" charset="0"/>
                        <a:ea typeface="+mn-ea"/>
                        <a:cs typeface="+mn-cs"/>
                      </a:endParaRPr>
                    </a:p>
                    <a:p>
                      <a:pPr>
                        <a:lnSpc>
                          <a:spcPct val="120000"/>
                        </a:lnSpc>
                      </a:pPr>
                      <a:r>
                        <a:rPr lang="da-DK" sz="850" b="0" i="0" kern="1200" dirty="0">
                          <a:solidFill>
                            <a:schemeClr val="bg1"/>
                          </a:solidFill>
                          <a:effectLst/>
                          <a:latin typeface="IBM Plex Sans"/>
                          <a:ea typeface="+mn-ea"/>
                          <a:cs typeface="+mn-cs"/>
                        </a:rPr>
                        <a:t>Målsætning 1:</a:t>
                      </a:r>
                    </a:p>
                    <a:p>
                      <a:pPr>
                        <a:lnSpc>
                          <a:spcPct val="120000"/>
                        </a:lnSpc>
                      </a:pPr>
                      <a:r>
                        <a:rPr lang="da-DK" sz="850" b="0" i="0" kern="1200" dirty="0">
                          <a:solidFill>
                            <a:schemeClr val="bg1"/>
                          </a:solidFill>
                          <a:effectLst/>
                          <a:latin typeface="IBM Plex Sans"/>
                          <a:ea typeface="+mn-ea"/>
                          <a:cs typeface="+mn-cs"/>
                        </a:rPr>
                        <a:t>Målsætning 2:</a:t>
                      </a:r>
                    </a:p>
                    <a:p>
                      <a:pPr>
                        <a:lnSpc>
                          <a:spcPct val="120000"/>
                        </a:lnSpc>
                      </a:pPr>
                      <a:r>
                        <a:rPr lang="da-DK" sz="850" b="0" i="0" kern="1200" dirty="0">
                          <a:solidFill>
                            <a:schemeClr val="bg1"/>
                          </a:solidFill>
                          <a:effectLst/>
                          <a:latin typeface="IBM Plex Sans"/>
                          <a:ea typeface="+mn-ea"/>
                          <a:cs typeface="+mn-cs"/>
                        </a:rPr>
                        <a:t>Målsætning 3:</a:t>
                      </a:r>
                      <a:endParaRPr lang="da-DK" sz="850" b="0" i="0" dirty="0">
                        <a:latin typeface="IBM Plex Sans"/>
                      </a:endParaRPr>
                    </a:p>
                  </a:txBody>
                  <a:tcPr marL="180000" marR="180000" marT="108000" marB="180000">
                    <a:lnL w="12700" cmpd="sng">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4000"/>
                    </a:solidFill>
                  </a:tcPr>
                </a:tc>
                <a:tc>
                  <a:txBody>
                    <a:bodyPr/>
                    <a:lstStyle/>
                    <a:p>
                      <a:r>
                        <a:rPr lang="da-DK" sz="850" i="0" kern="1200" dirty="0">
                          <a:solidFill>
                            <a:srgbClr val="FFFF99"/>
                          </a:solidFill>
                          <a:latin typeface="IBM Plex Sans"/>
                          <a:cs typeface="Segoe UI"/>
                        </a:rPr>
                        <a:t>Her kan du beskrive de tiltag, din virksomhed har iværksat for at indfri dine målsætninger. Hvis du planlægger nye tiltag i den nærmeste fremtid, kan de også beskrives her. Det er en god idé at beskrive konkret, hvad tiltaget indebærer, og hvad man forventer at opnå med det pågældende tiltag. Det kan fx handle om at mindske antallet af arbejdsulykker, øge medarbejdertilfredsheden eller sænke din CO</a:t>
                      </a:r>
                      <a:r>
                        <a:rPr lang="da-DK" sz="850" i="0" kern="1200" baseline="-25000" dirty="0">
                          <a:solidFill>
                            <a:srgbClr val="FFFF99"/>
                          </a:solidFill>
                          <a:latin typeface="IBM Plex Sans"/>
                          <a:cs typeface="Segoe UI"/>
                        </a:rPr>
                        <a:t>2</a:t>
                      </a:r>
                      <a:r>
                        <a:rPr lang="da-DK" sz="850" i="0" kern="1200" dirty="0">
                          <a:solidFill>
                            <a:srgbClr val="FFFF99"/>
                          </a:solidFill>
                          <a:latin typeface="IBM Plex Sans"/>
                          <a:cs typeface="Segoe UI"/>
                        </a:rPr>
                        <a:t>-udledning i </a:t>
                      </a:r>
                      <a:r>
                        <a:rPr lang="da-DK" sz="850" i="0" kern="1200" dirty="0" err="1">
                          <a:solidFill>
                            <a:srgbClr val="FFFF99"/>
                          </a:solidFill>
                          <a:latin typeface="IBM Plex Sans"/>
                          <a:cs typeface="Segoe UI"/>
                        </a:rPr>
                        <a:t>scope</a:t>
                      </a:r>
                      <a:r>
                        <a:rPr lang="da-DK" sz="850" i="0" kern="1200" dirty="0">
                          <a:solidFill>
                            <a:srgbClr val="FFFF99"/>
                          </a:solidFill>
                          <a:latin typeface="IBM Plex Sans"/>
                          <a:cs typeface="Segoe UI"/>
                        </a:rPr>
                        <a:t> 1,2 og 3.</a:t>
                      </a:r>
                    </a:p>
                    <a:p>
                      <a:pPr>
                        <a:lnSpc>
                          <a:spcPct val="120000"/>
                        </a:lnSpc>
                      </a:pPr>
                      <a:endParaRPr lang="da-DK" sz="850" b="0" i="0" kern="1200" dirty="0">
                        <a:solidFill>
                          <a:schemeClr val="bg2">
                            <a:lumMod val="90000"/>
                          </a:schemeClr>
                        </a:solidFill>
                        <a:effectLst/>
                        <a:latin typeface="IBM Plex Sans" panose="020B0503050203000203" pitchFamily="34" charset="0"/>
                        <a:ea typeface="+mn-ea"/>
                        <a:cs typeface="+mn-cs"/>
                      </a:endParaRPr>
                    </a:p>
                    <a:p>
                      <a:pPr>
                        <a:lnSpc>
                          <a:spcPct val="120000"/>
                        </a:lnSpc>
                      </a:pPr>
                      <a:r>
                        <a:rPr lang="da-DK" sz="850" b="0" i="0" kern="1200" dirty="0">
                          <a:solidFill>
                            <a:schemeClr val="bg1"/>
                          </a:solidFill>
                          <a:effectLst/>
                          <a:latin typeface="IBM Plex Sans"/>
                          <a:ea typeface="+mn-ea"/>
                          <a:cs typeface="+mn-cs"/>
                        </a:rPr>
                        <a:t>Tiltag 1:</a:t>
                      </a:r>
                    </a:p>
                    <a:p>
                      <a:pPr>
                        <a:lnSpc>
                          <a:spcPct val="120000"/>
                        </a:lnSpc>
                      </a:pPr>
                      <a:r>
                        <a:rPr lang="da-DK" sz="850" b="0" i="0" kern="1200" dirty="0">
                          <a:solidFill>
                            <a:schemeClr val="bg1"/>
                          </a:solidFill>
                          <a:effectLst/>
                          <a:latin typeface="IBM Plex Sans"/>
                          <a:ea typeface="+mn-ea"/>
                          <a:cs typeface="+mn-cs"/>
                        </a:rPr>
                        <a:t>Tiltag 2:</a:t>
                      </a:r>
                    </a:p>
                    <a:p>
                      <a:pPr>
                        <a:lnSpc>
                          <a:spcPct val="120000"/>
                        </a:lnSpc>
                      </a:pPr>
                      <a:r>
                        <a:rPr lang="da-DK" sz="850" b="0" i="0" kern="1200" dirty="0">
                          <a:solidFill>
                            <a:schemeClr val="bg1"/>
                          </a:solidFill>
                          <a:effectLst/>
                          <a:latin typeface="IBM Plex Sans"/>
                          <a:ea typeface="+mn-ea"/>
                          <a:cs typeface="+mn-cs"/>
                        </a:rPr>
                        <a:t>Tiltag 3:</a:t>
                      </a:r>
                    </a:p>
                    <a:p>
                      <a:pPr>
                        <a:lnSpc>
                          <a:spcPct val="120000"/>
                        </a:lnSpc>
                      </a:pPr>
                      <a:endParaRPr lang="da-DK" sz="850" b="0" i="0" dirty="0">
                        <a:latin typeface="IBM Plex Sans" panose="020B0503050203000203" pitchFamily="34" charset="0"/>
                      </a:endParaRPr>
                    </a:p>
                  </a:txBody>
                  <a:tcPr marL="180000" marR="180000" marT="108000" marB="18000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4000"/>
                    </a:solidFill>
                  </a:tcPr>
                </a:tc>
                <a:tc>
                  <a:txBody>
                    <a:bodyPr/>
                    <a:lstStyle/>
                    <a:p>
                      <a:r>
                        <a:rPr lang="da-DK" sz="850" i="0" kern="1200" dirty="0">
                          <a:solidFill>
                            <a:srgbClr val="FFFF99"/>
                          </a:solidFill>
                          <a:latin typeface="IBM Plex Sans"/>
                          <a:ea typeface="+mn-ea"/>
                          <a:cs typeface="Segoe UI"/>
                        </a:rPr>
                        <a:t>I dette afsnit kan du beskrive, hvor langt din virksomhed er nået med de opstillede målsætninger og iværksatte tiltag. </a:t>
                      </a:r>
                      <a:endParaRPr lang="en-US" sz="850" i="0" kern="1200" dirty="0">
                        <a:solidFill>
                          <a:srgbClr val="FFFF99"/>
                        </a:solidFill>
                        <a:latin typeface="IBM Plex Sans"/>
                        <a:ea typeface="+mn-ea"/>
                        <a:cs typeface="Segoe UI"/>
                      </a:endParaRPr>
                    </a:p>
                    <a:p>
                      <a:r>
                        <a:rPr lang="da-DK" sz="850" i="0" kern="1200" dirty="0">
                          <a:solidFill>
                            <a:srgbClr val="FFFF99"/>
                          </a:solidFill>
                          <a:latin typeface="IBM Plex Sans"/>
                          <a:ea typeface="+mn-ea"/>
                          <a:cs typeface="Segoe UI"/>
                        </a:rPr>
                        <a:t>Det er vigtigt for rapportens troværdighed, at man både beskriver de ting, som man er lykkedes med, og de ting, som er gået mindre godt.</a:t>
                      </a:r>
                      <a:endParaRPr lang="en-US" sz="850" i="0" kern="1200" dirty="0">
                        <a:solidFill>
                          <a:srgbClr val="FFFF99"/>
                        </a:solidFill>
                        <a:latin typeface="IBM Plex Sans"/>
                        <a:ea typeface="+mn-ea"/>
                        <a:cs typeface="Segoe UI"/>
                      </a:endParaRPr>
                    </a:p>
                    <a:p>
                      <a:pPr>
                        <a:lnSpc>
                          <a:spcPct val="120000"/>
                        </a:lnSpc>
                      </a:pPr>
                      <a:endParaRPr lang="da-DK" sz="850" b="0" i="0" dirty="0">
                        <a:latin typeface="IBM Plex Sans" panose="020B0503050203000203" pitchFamily="34" charset="0"/>
                      </a:endParaRPr>
                    </a:p>
                  </a:txBody>
                  <a:tcPr marL="180000" marR="180000" marT="108000" marB="180000">
                    <a:lnL w="3175" cap="flat" cmpd="sng" algn="ctr">
                      <a:solidFill>
                        <a:schemeClr val="bg1"/>
                      </a:solidFill>
                      <a:prstDash val="solid"/>
                      <a:round/>
                      <a:headEnd type="none" w="med" len="med"/>
                      <a:tailEnd type="none" w="med" len="med"/>
                    </a:lnL>
                    <a:lnR w="12700" cmpd="sng">
                      <a:noFill/>
                    </a:lnR>
                    <a:lnT w="31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4000"/>
                    </a:solidFill>
                  </a:tcPr>
                </a:tc>
                <a:extLst>
                  <a:ext uri="{0D108BD9-81ED-4DB2-BD59-A6C34878D82A}">
                    <a16:rowId xmlns:a16="http://schemas.microsoft.com/office/drawing/2014/main" val="3105031954"/>
                  </a:ext>
                </a:extLst>
              </a:tr>
            </a:tbl>
          </a:graphicData>
        </a:graphic>
      </p:graphicFrame>
    </p:spTree>
    <p:extLst>
      <p:ext uri="{BB962C8B-B14F-4D97-AF65-F5344CB8AC3E}">
        <p14:creationId xmlns:p14="http://schemas.microsoft.com/office/powerpoint/2010/main" val="4157118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314C6F52-8455-6581-51F7-5C8EFAB9FCC9}"/>
              </a:ext>
              <a:ext uri="{C183D7F6-B498-43B3-948B-1728B52AA6E4}">
                <adec:decorative xmlns:adec="http://schemas.microsoft.com/office/drawing/2017/decorative" val="0"/>
              </a:ext>
            </a:extLst>
          </p:cNvPr>
          <p:cNvSpPr>
            <a:spLocks noGrp="1"/>
          </p:cNvSpPr>
          <p:nvPr>
            <p:ph type="sldNum" sz="quarter" idx="13"/>
          </p:nvPr>
        </p:nvSpPr>
        <p:spPr/>
        <p:txBody>
          <a:bodyPr/>
          <a:lstStyle/>
          <a:p>
            <a:fld id="{5A0D23CF-C5A3-5445-819D-C647D180BB4B}" type="slidenum">
              <a:rPr lang="da-DK" smtClean="0"/>
              <a:pPr/>
              <a:t>7</a:t>
            </a:fld>
            <a:endParaRPr lang="da-DK"/>
          </a:p>
        </p:txBody>
      </p:sp>
      <p:sp>
        <p:nvSpPr>
          <p:cNvPr id="11" name="Titel 1">
            <a:extLst>
              <a:ext uri="{FF2B5EF4-FFF2-40B4-BE49-F238E27FC236}">
                <a16:creationId xmlns:a16="http://schemas.microsoft.com/office/drawing/2014/main" id="{A482AC62-8C7E-F884-4F24-A09CC95382DF}"/>
              </a:ext>
            </a:extLst>
          </p:cNvPr>
          <p:cNvSpPr txBox="1">
            <a:spLocks/>
          </p:cNvSpPr>
          <p:nvPr/>
        </p:nvSpPr>
        <p:spPr>
          <a:xfrm>
            <a:off x="1260000" y="396000"/>
            <a:ext cx="9725500" cy="315912"/>
          </a:xfrm>
          <a:prstGeom prst="rect">
            <a:avLst/>
          </a:prstGeom>
        </p:spPr>
        <p:txBody>
          <a:bodyPr vert="horz" lIns="0" tIns="0" rIns="0" bIns="0" rtlCol="0" anchor="t">
            <a:normAutofit fontScale="97500"/>
          </a:bodyPr>
          <a:lstStyle>
            <a:lvl1pPr algn="l" defTabSz="914400" rtl="0" eaLnBrk="1" latinLnBrk="0" hangingPunct="1">
              <a:lnSpc>
                <a:spcPct val="90000"/>
              </a:lnSpc>
              <a:spcBef>
                <a:spcPct val="0"/>
              </a:spcBef>
              <a:buNone/>
              <a:defRPr sz="2000" b="1" kern="1200">
                <a:solidFill>
                  <a:schemeClr val="bg1"/>
                </a:solidFill>
                <a:latin typeface="IBM Plex Sans" panose="020B0503050203000203" pitchFamily="34" charset="0"/>
                <a:ea typeface="+mj-ea"/>
                <a:cs typeface="+mj-cs"/>
              </a:defRPr>
            </a:lvl1pPr>
          </a:lstStyle>
          <a:p>
            <a:r>
              <a:rPr lang="da-DK" sz="1800">
                <a:solidFill>
                  <a:srgbClr val="FFFFFF"/>
                </a:solidFill>
              </a:rPr>
              <a:t>Fakta om </a:t>
            </a:r>
            <a:r>
              <a:rPr lang="da-DK" sz="1800">
                <a:solidFill>
                  <a:srgbClr val="FFFF99"/>
                </a:solidFill>
              </a:rPr>
              <a:t>[indsæt din virksomheds navn] </a:t>
            </a:r>
          </a:p>
        </p:txBody>
      </p:sp>
      <p:sp>
        <p:nvSpPr>
          <p:cNvPr id="8" name="Pladsholder til indhold 7">
            <a:extLst>
              <a:ext uri="{FF2B5EF4-FFF2-40B4-BE49-F238E27FC236}">
                <a16:creationId xmlns:a16="http://schemas.microsoft.com/office/drawing/2014/main" id="{708344E1-26D5-E6A7-F3C4-5C2E828EFD54}"/>
              </a:ext>
              <a:ext uri="{C183D7F6-B498-43B3-948B-1728B52AA6E4}">
                <adec:decorative xmlns:adec="http://schemas.microsoft.com/office/drawing/2017/decorative" val="1"/>
              </a:ext>
            </a:extLst>
          </p:cNvPr>
          <p:cNvSpPr>
            <a:spLocks noGrp="1"/>
          </p:cNvSpPr>
          <p:nvPr>
            <p:ph idx="1"/>
          </p:nvPr>
        </p:nvSpPr>
        <p:spPr/>
        <p:txBody>
          <a:bodyPr/>
          <a:lstStyle/>
          <a:p>
            <a:endParaRPr lang="da-DK"/>
          </a:p>
        </p:txBody>
      </p:sp>
      <p:sp>
        <p:nvSpPr>
          <p:cNvPr id="9" name="Pladsholder til tabel 8">
            <a:extLst>
              <a:ext uri="{FF2B5EF4-FFF2-40B4-BE49-F238E27FC236}">
                <a16:creationId xmlns:a16="http://schemas.microsoft.com/office/drawing/2014/main" id="{2632215A-DF6F-75FA-2F56-D2BA6FE9A90A}"/>
              </a:ext>
              <a:ext uri="{C183D7F6-B498-43B3-948B-1728B52AA6E4}">
                <adec:decorative xmlns:adec="http://schemas.microsoft.com/office/drawing/2017/decorative" val="1"/>
              </a:ext>
            </a:extLst>
          </p:cNvPr>
          <p:cNvSpPr>
            <a:spLocks noGrp="1"/>
          </p:cNvSpPr>
          <p:nvPr>
            <p:ph type="tbl" sz="quarter" idx="10"/>
          </p:nvPr>
        </p:nvSpPr>
        <p:spPr/>
      </p:sp>
      <p:sp>
        <p:nvSpPr>
          <p:cNvPr id="10" name="Pladsholder til tekst 9">
            <a:extLst>
              <a:ext uri="{FF2B5EF4-FFF2-40B4-BE49-F238E27FC236}">
                <a16:creationId xmlns:a16="http://schemas.microsoft.com/office/drawing/2014/main" id="{40122146-FFBC-2777-D353-E532C192065A}"/>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da-DK"/>
          </a:p>
        </p:txBody>
      </p:sp>
      <p:graphicFrame>
        <p:nvGraphicFramePr>
          <p:cNvPr id="7" name="Tabel 6">
            <a:extLst>
              <a:ext uri="{FF2B5EF4-FFF2-40B4-BE49-F238E27FC236}">
                <a16:creationId xmlns:a16="http://schemas.microsoft.com/office/drawing/2014/main" id="{5820199C-72EB-9CE7-81C1-FCDD05E1A99E}"/>
              </a:ext>
            </a:extLst>
          </p:cNvPr>
          <p:cNvGraphicFramePr>
            <a:graphicFrameLocks noGrp="1"/>
          </p:cNvGraphicFramePr>
          <p:nvPr>
            <p:extLst>
              <p:ext uri="{D42A27DB-BD31-4B8C-83A1-F6EECF244321}">
                <p14:modId xmlns:p14="http://schemas.microsoft.com/office/powerpoint/2010/main" val="674318090"/>
              </p:ext>
            </p:extLst>
          </p:nvPr>
        </p:nvGraphicFramePr>
        <p:xfrm>
          <a:off x="1259999" y="807840"/>
          <a:ext cx="9720000" cy="5782856"/>
        </p:xfrm>
        <a:graphic>
          <a:graphicData uri="http://schemas.openxmlformats.org/drawingml/2006/table">
            <a:tbl>
              <a:tblPr>
                <a:tableStyleId>{1FECB4D8-DB02-4DC6-A0A2-4F2EBAE1DC90}</a:tableStyleId>
              </a:tblPr>
              <a:tblGrid>
                <a:gridCol w="3621583">
                  <a:extLst>
                    <a:ext uri="{9D8B030D-6E8A-4147-A177-3AD203B41FA5}">
                      <a16:colId xmlns:a16="http://schemas.microsoft.com/office/drawing/2014/main" val="2843602144"/>
                    </a:ext>
                  </a:extLst>
                </a:gridCol>
                <a:gridCol w="1551165">
                  <a:extLst>
                    <a:ext uri="{9D8B030D-6E8A-4147-A177-3AD203B41FA5}">
                      <a16:colId xmlns:a16="http://schemas.microsoft.com/office/drawing/2014/main" val="634668460"/>
                    </a:ext>
                  </a:extLst>
                </a:gridCol>
                <a:gridCol w="1498043">
                  <a:extLst>
                    <a:ext uri="{9D8B030D-6E8A-4147-A177-3AD203B41FA5}">
                      <a16:colId xmlns:a16="http://schemas.microsoft.com/office/drawing/2014/main" val="2428786357"/>
                    </a:ext>
                  </a:extLst>
                </a:gridCol>
                <a:gridCol w="1498043">
                  <a:extLst>
                    <a:ext uri="{9D8B030D-6E8A-4147-A177-3AD203B41FA5}">
                      <a16:colId xmlns:a16="http://schemas.microsoft.com/office/drawing/2014/main" val="2059531536"/>
                    </a:ext>
                  </a:extLst>
                </a:gridCol>
                <a:gridCol w="1551166">
                  <a:extLst>
                    <a:ext uri="{9D8B030D-6E8A-4147-A177-3AD203B41FA5}">
                      <a16:colId xmlns:a16="http://schemas.microsoft.com/office/drawing/2014/main" val="3704820551"/>
                    </a:ext>
                  </a:extLst>
                </a:gridCol>
              </a:tblGrid>
              <a:tr h="232053">
                <a:tc>
                  <a:txBody>
                    <a:bodyPr/>
                    <a:lstStyle/>
                    <a:p>
                      <a:r>
                        <a:rPr lang="da-DK" sz="850" b="1" i="0" dirty="0">
                          <a:solidFill>
                            <a:srgbClr val="16321B"/>
                          </a:solidFill>
                          <a:effectLst/>
                          <a:latin typeface="IBM Plex Sans"/>
                        </a:rPr>
                        <a:t>ESG-nøgletal​</a:t>
                      </a:r>
                    </a:p>
                  </a:txBody>
                  <a:tcPr marL="72000" marR="36000" marT="72000" marB="36000" anchor="ctr">
                    <a:lnL w="12700" cmpd="sng">
                      <a:noFill/>
                    </a:lnL>
                    <a:lnR w="6350" cap="flat" cmpd="sng" algn="ctr">
                      <a:solidFill>
                        <a:srgbClr val="004000"/>
                      </a:solidFill>
                      <a:prstDash val="solid"/>
                      <a:round/>
                      <a:headEnd type="none" w="med" len="med"/>
                      <a:tailEnd type="none" w="med" len="med"/>
                    </a:lnR>
                    <a:lnT w="12700" cmpd="sng">
                      <a:noFill/>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a-DK" sz="850" b="1" i="0" dirty="0">
                          <a:solidFill>
                            <a:srgbClr val="16321B"/>
                          </a:solidFill>
                          <a:effectLst/>
                          <a:latin typeface="IBM Plex Sans"/>
                        </a:rPr>
                        <a:t>Enhed</a:t>
                      </a: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12700" cmpd="sng">
                      <a:noFill/>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a-DK" sz="850" b="1" i="0" dirty="0">
                          <a:solidFill>
                            <a:srgbClr val="16321B"/>
                          </a:solidFill>
                          <a:effectLst/>
                          <a:latin typeface="IBM Plex Sans"/>
                        </a:rPr>
                        <a:t>2022</a:t>
                      </a: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12700" cmpd="sng">
                      <a:noFill/>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a-DK" sz="850" b="1" i="0" dirty="0">
                          <a:solidFill>
                            <a:srgbClr val="16321B"/>
                          </a:solidFill>
                          <a:effectLst/>
                          <a:latin typeface="IBM Plex Sans"/>
                        </a:rPr>
                        <a:t>2021</a:t>
                      </a: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12700" cmpd="sng">
                      <a:noFill/>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a-DK" sz="850" b="1" i="0" dirty="0">
                          <a:solidFill>
                            <a:srgbClr val="16321B"/>
                          </a:solidFill>
                          <a:effectLst/>
                          <a:latin typeface="IBM Plex Sans"/>
                        </a:rPr>
                        <a:t>Mål​</a:t>
                      </a:r>
                    </a:p>
                  </a:txBody>
                  <a:tcPr marL="72000" marR="36000" marT="72000" marB="36000" anchor="ctr">
                    <a:lnL w="6350" cap="flat" cmpd="sng" algn="ctr">
                      <a:solidFill>
                        <a:srgbClr val="004000"/>
                      </a:solidFill>
                      <a:prstDash val="solid"/>
                      <a:round/>
                      <a:headEnd type="none" w="med" len="med"/>
                      <a:tailEnd type="none" w="med" len="med"/>
                    </a:lnL>
                    <a:lnR w="12700" cmpd="sng">
                      <a:noFill/>
                    </a:lnR>
                    <a:lnT w="12700" cmpd="sng">
                      <a:noFill/>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1337990"/>
                  </a:ext>
                </a:extLst>
              </a:tr>
              <a:tr h="232053">
                <a:tc>
                  <a:txBody>
                    <a:bodyPr/>
                    <a:lstStyle/>
                    <a:p>
                      <a:r>
                        <a:rPr lang="da-DK" sz="850" b="1" i="0" dirty="0">
                          <a:solidFill>
                            <a:schemeClr val="bg1"/>
                          </a:solidFill>
                          <a:effectLst/>
                          <a:highlight>
                            <a:srgbClr val="1B4529"/>
                          </a:highlight>
                          <a:latin typeface="IBM Plex Sans"/>
                        </a:rPr>
                        <a:t>Environment​</a:t>
                      </a: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tc>
                  <a:txBody>
                    <a:bodyPr/>
                    <a:lstStyle/>
                    <a:p>
                      <a:endParaRPr lang="da-DK" sz="850" b="1" i="0">
                        <a:solidFill>
                          <a:schemeClr val="bg1"/>
                        </a:solidFill>
                        <a:highlight>
                          <a:srgbClr val="1B4529"/>
                        </a:highlight>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tc>
                  <a:txBody>
                    <a:bodyPr/>
                    <a:lstStyle/>
                    <a:p>
                      <a:endParaRPr lang="da-DK" sz="850" b="1" i="0">
                        <a:solidFill>
                          <a:schemeClr val="bg1"/>
                        </a:solidFill>
                        <a:highlight>
                          <a:srgbClr val="1B4529"/>
                        </a:highlight>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tc>
                  <a:txBody>
                    <a:bodyPr/>
                    <a:lstStyle/>
                    <a:p>
                      <a:endParaRPr lang="da-DK" sz="850" b="1" i="0">
                        <a:solidFill>
                          <a:schemeClr val="bg1"/>
                        </a:solidFill>
                        <a:highlight>
                          <a:srgbClr val="1B4529"/>
                        </a:highlight>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tc>
                  <a:txBody>
                    <a:bodyPr/>
                    <a:lstStyle/>
                    <a:p>
                      <a:endParaRPr lang="da-DK" sz="850" b="1" i="0">
                        <a:solidFill>
                          <a:schemeClr val="bg1"/>
                        </a:solidFill>
                        <a:highlight>
                          <a:srgbClr val="1B4529"/>
                        </a:highlight>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extLst>
                  <a:ext uri="{0D108BD9-81ED-4DB2-BD59-A6C34878D82A}">
                    <a16:rowId xmlns:a16="http://schemas.microsoft.com/office/drawing/2014/main" val="2913126847"/>
                  </a:ext>
                </a:extLst>
              </a:tr>
              <a:tr h="224609">
                <a:tc>
                  <a:txBody>
                    <a:bodyPr/>
                    <a:lstStyle/>
                    <a:p>
                      <a:r>
                        <a:rPr lang="da-DK" sz="800" b="0" i="0" dirty="0">
                          <a:solidFill>
                            <a:srgbClr val="16321B"/>
                          </a:solidFill>
                          <a:effectLst/>
                          <a:latin typeface="IBM Plex Sans"/>
                        </a:rPr>
                        <a:t>CO</a:t>
                      </a:r>
                      <a:r>
                        <a:rPr lang="da-DK" sz="800" b="0" i="0" baseline="-25000" dirty="0">
                          <a:solidFill>
                            <a:srgbClr val="16321B"/>
                          </a:solidFill>
                          <a:effectLst/>
                          <a:latin typeface="IBM Plex Sans"/>
                        </a:rPr>
                        <a:t>2</a:t>
                      </a:r>
                      <a:r>
                        <a:rPr lang="da-DK" sz="800" b="0" i="0" dirty="0">
                          <a:solidFill>
                            <a:srgbClr val="16321B"/>
                          </a:solidFill>
                          <a:effectLst/>
                          <a:latin typeface="IBM Plex Sans"/>
                        </a:rPr>
                        <a:t>e-udledning inden for scope1</a:t>
                      </a: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4480572"/>
                  </a:ext>
                </a:extLst>
              </a:tr>
              <a:tr h="224609">
                <a:tc>
                  <a:txBody>
                    <a:bodyPr/>
                    <a:lstStyle/>
                    <a:p>
                      <a:r>
                        <a:rPr lang="da-DK" sz="800" b="0" i="0" dirty="0">
                          <a:solidFill>
                            <a:srgbClr val="16321B"/>
                          </a:solidFill>
                          <a:effectLst/>
                          <a:latin typeface="IBM Plex Sans"/>
                        </a:rPr>
                        <a:t>CO</a:t>
                      </a:r>
                      <a:r>
                        <a:rPr lang="da-DK" sz="800" b="0" i="0" baseline="-25000" dirty="0">
                          <a:solidFill>
                            <a:srgbClr val="16321B"/>
                          </a:solidFill>
                          <a:effectLst/>
                          <a:latin typeface="IBM Plex Sans"/>
                        </a:rPr>
                        <a:t>2</a:t>
                      </a:r>
                      <a:r>
                        <a:rPr lang="da-DK" sz="800" b="0" i="0" dirty="0">
                          <a:solidFill>
                            <a:srgbClr val="16321B"/>
                          </a:solidFill>
                          <a:effectLst/>
                          <a:latin typeface="IBM Plex Sans"/>
                        </a:rPr>
                        <a:t>e-udledning inden for </a:t>
                      </a:r>
                      <a:r>
                        <a:rPr lang="da-DK" sz="800" b="0" i="0" dirty="0" err="1">
                          <a:solidFill>
                            <a:srgbClr val="16321B"/>
                          </a:solidFill>
                          <a:effectLst/>
                          <a:latin typeface="IBM Plex Sans"/>
                        </a:rPr>
                        <a:t>scope</a:t>
                      </a:r>
                      <a:r>
                        <a:rPr lang="da-DK" sz="800" b="0" i="0" dirty="0">
                          <a:solidFill>
                            <a:srgbClr val="16321B"/>
                          </a:solidFill>
                          <a:effectLst/>
                          <a:latin typeface="IBM Plex Sans"/>
                        </a:rPr>
                        <a:t> 2</a:t>
                      </a: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2823173"/>
                  </a:ext>
                </a:extLst>
              </a:tr>
              <a:tr h="224609">
                <a:tc>
                  <a:txBody>
                    <a:bodyPr/>
                    <a:lstStyle/>
                    <a:p>
                      <a:r>
                        <a:rPr lang="da-DK" sz="800" b="0" i="0" dirty="0">
                          <a:solidFill>
                            <a:srgbClr val="16321B"/>
                          </a:solidFill>
                          <a:effectLst/>
                          <a:latin typeface="IBM Plex Sans"/>
                        </a:rPr>
                        <a:t>CO</a:t>
                      </a:r>
                      <a:r>
                        <a:rPr lang="da-DK" sz="800" b="0" i="0" baseline="-25000" dirty="0">
                          <a:solidFill>
                            <a:srgbClr val="16321B"/>
                          </a:solidFill>
                          <a:effectLst/>
                          <a:latin typeface="IBM Plex Sans"/>
                        </a:rPr>
                        <a:t>2</a:t>
                      </a:r>
                      <a:r>
                        <a:rPr lang="da-DK" sz="800" b="0" i="0" dirty="0">
                          <a:solidFill>
                            <a:srgbClr val="16321B"/>
                          </a:solidFill>
                          <a:effectLst/>
                          <a:latin typeface="IBM Plex Sans"/>
                        </a:rPr>
                        <a:t>e-udledning inden for </a:t>
                      </a:r>
                      <a:r>
                        <a:rPr lang="da-DK" sz="800" b="0" i="0" dirty="0" err="1">
                          <a:solidFill>
                            <a:srgbClr val="16321B"/>
                          </a:solidFill>
                          <a:effectLst/>
                          <a:latin typeface="IBM Plex Sans"/>
                        </a:rPr>
                        <a:t>scope</a:t>
                      </a:r>
                      <a:r>
                        <a:rPr lang="da-DK" sz="800" b="0" i="0" dirty="0">
                          <a:solidFill>
                            <a:srgbClr val="16321B"/>
                          </a:solidFill>
                          <a:effectLst/>
                          <a:latin typeface="IBM Plex Sans"/>
                        </a:rPr>
                        <a:t> 3</a:t>
                      </a: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6864870"/>
                  </a:ext>
                </a:extLst>
              </a:tr>
              <a:tr h="224609">
                <a:tc>
                  <a:txBody>
                    <a:bodyPr/>
                    <a:lstStyle/>
                    <a:p>
                      <a:r>
                        <a:rPr lang="da-DK" sz="800" b="0" i="0" dirty="0">
                          <a:solidFill>
                            <a:srgbClr val="16321B"/>
                          </a:solidFill>
                          <a:effectLst/>
                          <a:latin typeface="IBM Plex Sans"/>
                        </a:rPr>
                        <a:t>Samlet CO</a:t>
                      </a:r>
                      <a:r>
                        <a:rPr lang="da-DK" sz="800" b="0" i="0" baseline="-25000" dirty="0">
                          <a:solidFill>
                            <a:srgbClr val="16321B"/>
                          </a:solidFill>
                          <a:effectLst/>
                          <a:latin typeface="IBM Plex Sans"/>
                        </a:rPr>
                        <a:t>2</a:t>
                      </a:r>
                      <a:r>
                        <a:rPr lang="da-DK" sz="800" b="0" i="0" dirty="0">
                          <a:solidFill>
                            <a:srgbClr val="16321B"/>
                          </a:solidFill>
                          <a:effectLst/>
                          <a:latin typeface="IBM Plex Sans"/>
                        </a:rPr>
                        <a:t>e-udledning, ​(</a:t>
                      </a:r>
                      <a:r>
                        <a:rPr lang="da-DK" sz="800" b="0" i="0" dirty="0" err="1">
                          <a:solidFill>
                            <a:srgbClr val="16321B"/>
                          </a:solidFill>
                          <a:effectLst/>
                          <a:latin typeface="IBM Plex Sans"/>
                        </a:rPr>
                        <a:t>scope</a:t>
                      </a:r>
                      <a:r>
                        <a:rPr lang="da-DK" sz="800" b="0" i="0" dirty="0">
                          <a:solidFill>
                            <a:srgbClr val="16321B"/>
                          </a:solidFill>
                          <a:effectLst/>
                          <a:latin typeface="IBM Plex Sans"/>
                        </a:rPr>
                        <a:t> 1, 2 og 3)</a:t>
                      </a: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5822914"/>
                  </a:ext>
                </a:extLst>
              </a:tr>
              <a:tr h="234296">
                <a:tc>
                  <a:txBody>
                    <a:bodyPr/>
                    <a:lstStyle/>
                    <a:p>
                      <a:r>
                        <a:rPr lang="da-DK" sz="800" b="0" i="0" dirty="0">
                          <a:solidFill>
                            <a:srgbClr val="16321B"/>
                          </a:solidFill>
                          <a:effectLst/>
                          <a:latin typeface="IBM Plex Sans"/>
                        </a:rPr>
                        <a:t>CO</a:t>
                      </a:r>
                      <a:r>
                        <a:rPr lang="da-DK" sz="800" b="0" i="0" baseline="30000" dirty="0">
                          <a:solidFill>
                            <a:srgbClr val="16321B"/>
                          </a:solidFill>
                          <a:effectLst/>
                          <a:latin typeface="IBM Plex Sans"/>
                        </a:rPr>
                        <a:t>2</a:t>
                      </a:r>
                      <a:r>
                        <a:rPr lang="da-DK" sz="800" b="0" i="0" dirty="0">
                          <a:solidFill>
                            <a:srgbClr val="16321B"/>
                          </a:solidFill>
                          <a:effectLst/>
                          <a:latin typeface="IBM Plex Sans"/>
                        </a:rPr>
                        <a:t> intensitet, samlet CO</a:t>
                      </a:r>
                      <a:r>
                        <a:rPr lang="da-DK" sz="800" b="0" i="0" baseline="-25000" dirty="0">
                          <a:solidFill>
                            <a:srgbClr val="16321B"/>
                          </a:solidFill>
                          <a:effectLst/>
                          <a:latin typeface="IBM Plex Sans"/>
                        </a:rPr>
                        <a:t>2</a:t>
                      </a:r>
                      <a:r>
                        <a:rPr lang="da-DK" sz="800" b="0" i="0" dirty="0">
                          <a:solidFill>
                            <a:srgbClr val="16321B"/>
                          </a:solidFill>
                          <a:effectLst/>
                          <a:latin typeface="IBM Plex Sans"/>
                        </a:rPr>
                        <a:t>e-udledning ift. omsætning</a:t>
                      </a: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4501267"/>
                  </a:ext>
                </a:extLst>
              </a:tr>
              <a:tr h="224609">
                <a:tc>
                  <a:txBody>
                    <a:bodyPr/>
                    <a:lstStyle/>
                    <a:p>
                      <a:r>
                        <a:rPr lang="da-DK" sz="800" b="0" i="0" dirty="0">
                          <a:solidFill>
                            <a:srgbClr val="16321B"/>
                          </a:solidFill>
                          <a:effectLst/>
                          <a:latin typeface="IBM Plex Sans"/>
                        </a:rPr>
                        <a:t>Samlet Energiforbrug​</a:t>
                      </a: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2185315"/>
                  </a:ext>
                </a:extLst>
              </a:tr>
              <a:tr h="224609">
                <a:tc>
                  <a:txBody>
                    <a:bodyPr/>
                    <a:lstStyle/>
                    <a:p>
                      <a:r>
                        <a:rPr lang="da-DK" sz="800" b="0" i="0" dirty="0">
                          <a:solidFill>
                            <a:srgbClr val="16321B"/>
                          </a:solidFill>
                          <a:effectLst/>
                          <a:latin typeface="IBM Plex Sans"/>
                        </a:rPr>
                        <a:t>Energiintensitet​, samlet energiforbrug ift. omsætning</a:t>
                      </a: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9796011"/>
                  </a:ext>
                </a:extLst>
              </a:tr>
              <a:tr h="224609">
                <a:tc>
                  <a:txBody>
                    <a:bodyPr/>
                    <a:lstStyle/>
                    <a:p>
                      <a:r>
                        <a:rPr lang="da-DK" sz="800" b="0" i="0" dirty="0">
                          <a:solidFill>
                            <a:srgbClr val="16321B"/>
                          </a:solidFill>
                          <a:effectLst/>
                          <a:latin typeface="IBM Plex Sans"/>
                        </a:rPr>
                        <a:t>Vedvarende energiandel​, vedvarende energiforbrug ift. samlet energiforbrug</a:t>
                      </a: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9377445"/>
                  </a:ext>
                </a:extLst>
              </a:tr>
              <a:tr h="224609">
                <a:tc>
                  <a:txBody>
                    <a:bodyPr/>
                    <a:lstStyle/>
                    <a:p>
                      <a:r>
                        <a:rPr lang="da-DK" sz="800" b="0" i="0" dirty="0">
                          <a:solidFill>
                            <a:srgbClr val="16321B"/>
                          </a:solidFill>
                          <a:effectLst/>
                          <a:latin typeface="IBM Plex Sans"/>
                        </a:rPr>
                        <a:t>Vandforbrug​</a:t>
                      </a: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7403052"/>
                  </a:ext>
                </a:extLst>
              </a:tr>
              <a:tr h="224609">
                <a:tc>
                  <a:txBody>
                    <a:bodyPr/>
                    <a:lstStyle/>
                    <a:p>
                      <a:r>
                        <a:rPr lang="da-DK" sz="800" b="0" i="0" dirty="0">
                          <a:solidFill>
                            <a:srgbClr val="16321B"/>
                          </a:solidFill>
                          <a:effectLst/>
                          <a:latin typeface="IBM Plex Sans"/>
                        </a:rPr>
                        <a:t>Håndtering af farligt affald</a:t>
                      </a: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9178546"/>
                  </a:ext>
                </a:extLst>
              </a:tr>
              <a:tr h="224609">
                <a:tc>
                  <a:txBody>
                    <a:bodyPr/>
                    <a:lstStyle/>
                    <a:p>
                      <a:r>
                        <a:rPr lang="da-DK" sz="800" b="0" i="0" dirty="0">
                          <a:solidFill>
                            <a:srgbClr val="16321B"/>
                          </a:solidFill>
                          <a:effectLst/>
                          <a:latin typeface="IBM Plex Sans"/>
                        </a:rPr>
                        <a:t>Håndtering af genanvendeligt affald</a:t>
                      </a: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7798771"/>
                  </a:ext>
                </a:extLst>
              </a:tr>
              <a:tr h="232053">
                <a:tc>
                  <a:txBody>
                    <a:bodyPr/>
                    <a:lstStyle/>
                    <a:p>
                      <a:r>
                        <a:rPr lang="da-DK" sz="850" b="1" i="0" dirty="0">
                          <a:solidFill>
                            <a:schemeClr val="bg1"/>
                          </a:solidFill>
                          <a:effectLst/>
                          <a:highlight>
                            <a:srgbClr val="1B4529"/>
                          </a:highlight>
                          <a:latin typeface="IBM Plex Sans"/>
                        </a:rPr>
                        <a:t>Social</a:t>
                      </a: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tc>
                  <a:txBody>
                    <a:bodyPr/>
                    <a:lstStyle/>
                    <a:p>
                      <a:endParaRPr lang="da-DK" sz="800">
                        <a:solidFill>
                          <a:srgbClr val="16321B"/>
                        </a:solidFill>
                        <a:highlight>
                          <a:srgbClr val="1B4529"/>
                        </a:highlight>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tc>
                  <a:txBody>
                    <a:bodyPr/>
                    <a:lstStyle/>
                    <a:p>
                      <a:endParaRPr lang="da-DK" sz="800">
                        <a:solidFill>
                          <a:srgbClr val="16321B"/>
                        </a:solidFill>
                        <a:highlight>
                          <a:srgbClr val="1B4529"/>
                        </a:highlight>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tc>
                  <a:txBody>
                    <a:bodyPr/>
                    <a:lstStyle/>
                    <a:p>
                      <a:endParaRPr lang="da-DK" sz="800">
                        <a:solidFill>
                          <a:srgbClr val="16321B"/>
                        </a:solidFill>
                        <a:highlight>
                          <a:srgbClr val="1B4529"/>
                        </a:highlight>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tc>
                  <a:txBody>
                    <a:bodyPr/>
                    <a:lstStyle/>
                    <a:p>
                      <a:endParaRPr lang="da-DK" sz="800">
                        <a:solidFill>
                          <a:schemeClr val="bg1"/>
                        </a:solidFill>
                        <a:highlight>
                          <a:srgbClr val="1B4529"/>
                        </a:highlight>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extLst>
                  <a:ext uri="{0D108BD9-81ED-4DB2-BD59-A6C34878D82A}">
                    <a16:rowId xmlns:a16="http://schemas.microsoft.com/office/drawing/2014/main" val="1685463011"/>
                  </a:ext>
                </a:extLst>
              </a:tr>
              <a:tr h="224609">
                <a:tc>
                  <a:txBody>
                    <a:bodyPr/>
                    <a:lstStyle/>
                    <a:p>
                      <a:r>
                        <a:rPr lang="da-DK" sz="800" b="0" i="0" dirty="0">
                          <a:solidFill>
                            <a:srgbClr val="16321B"/>
                          </a:solidFill>
                          <a:effectLst/>
                          <a:latin typeface="IBM Plex Sans"/>
                        </a:rPr>
                        <a:t>Sygefravær</a:t>
                      </a: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1424838"/>
                  </a:ext>
                </a:extLst>
              </a:tr>
              <a:tr h="224609">
                <a:tc>
                  <a:txBody>
                    <a:bodyPr/>
                    <a:lstStyle/>
                    <a:p>
                      <a:r>
                        <a:rPr lang="da-DK" sz="800" b="0" i="0" dirty="0">
                          <a:solidFill>
                            <a:srgbClr val="16321B"/>
                          </a:solidFill>
                          <a:effectLst/>
                          <a:latin typeface="IBM Plex Sans"/>
                        </a:rPr>
                        <a:t>Arbejdsulykker</a:t>
                      </a: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7419351"/>
                  </a:ext>
                </a:extLst>
              </a:tr>
              <a:tr h="224609">
                <a:tc>
                  <a:txBody>
                    <a:bodyPr/>
                    <a:lstStyle/>
                    <a:p>
                      <a:r>
                        <a:rPr lang="da-DK" sz="800" b="0" i="0" dirty="0">
                          <a:solidFill>
                            <a:srgbClr val="16321B"/>
                          </a:solidFill>
                          <a:effectLst/>
                          <a:latin typeface="IBM Plex Sans"/>
                        </a:rPr>
                        <a:t>Medarbejderomsætning</a:t>
                      </a: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357225"/>
                  </a:ext>
                </a:extLst>
              </a:tr>
              <a:tr h="224609">
                <a:tc>
                  <a:txBody>
                    <a:bodyPr/>
                    <a:lstStyle/>
                    <a:p>
                      <a:r>
                        <a:rPr lang="da-DK" sz="800" b="0" i="0" dirty="0">
                          <a:solidFill>
                            <a:srgbClr val="16321B"/>
                          </a:solidFill>
                          <a:effectLst/>
                          <a:latin typeface="IBM Plex Sans"/>
                        </a:rPr>
                        <a:t>Medarbejdertilfredshed</a:t>
                      </a: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7744459"/>
                  </a:ext>
                </a:extLst>
              </a:tr>
              <a:tr h="224609">
                <a:tc>
                  <a:txBody>
                    <a:bodyPr/>
                    <a:lstStyle/>
                    <a:p>
                      <a:r>
                        <a:rPr lang="da-DK" sz="800" b="0" i="0" dirty="0">
                          <a:solidFill>
                            <a:srgbClr val="16321B"/>
                          </a:solidFill>
                          <a:effectLst/>
                          <a:latin typeface="IBM Plex Sans"/>
                        </a:rPr>
                        <a:t>Kønsdiversitet i organisationen</a:t>
                      </a: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0056449"/>
                  </a:ext>
                </a:extLst>
              </a:tr>
              <a:tr h="224609">
                <a:tc>
                  <a:txBody>
                    <a:bodyPr/>
                    <a:lstStyle/>
                    <a:p>
                      <a:r>
                        <a:rPr lang="da-DK" sz="800" b="0" i="0" dirty="0">
                          <a:solidFill>
                            <a:srgbClr val="16321B"/>
                          </a:solidFill>
                          <a:effectLst/>
                          <a:latin typeface="IBM Plex Sans"/>
                        </a:rPr>
                        <a:t>Kønsdiversitet i direktionen</a:t>
                      </a: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6420385"/>
                  </a:ext>
                </a:extLst>
              </a:tr>
              <a:tr h="224609">
                <a:tc>
                  <a:txBody>
                    <a:bodyPr/>
                    <a:lstStyle/>
                    <a:p>
                      <a:r>
                        <a:rPr lang="da-DK" sz="800" b="0" i="0" dirty="0">
                          <a:solidFill>
                            <a:srgbClr val="16321B"/>
                          </a:solidFill>
                          <a:effectLst/>
                          <a:latin typeface="IBM Plex Sans"/>
                        </a:rPr>
                        <a:t>Kønsdiversitet i øvrige ledelseslag</a:t>
                      </a: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5798258"/>
                  </a:ext>
                </a:extLst>
              </a:tr>
              <a:tr h="224609">
                <a:tc>
                  <a:txBody>
                    <a:bodyPr/>
                    <a:lstStyle/>
                    <a:p>
                      <a:r>
                        <a:rPr lang="da-DK" sz="800" b="0" i="0" dirty="0">
                          <a:solidFill>
                            <a:srgbClr val="16321B"/>
                          </a:solidFill>
                          <a:effectLst/>
                          <a:latin typeface="IBM Plex Sans"/>
                        </a:rPr>
                        <a:t>Kønsdiversitet i øverste ledelseslag</a:t>
                      </a: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231120"/>
                  </a:ext>
                </a:extLst>
              </a:tr>
              <a:tr h="232053">
                <a:tc>
                  <a:txBody>
                    <a:bodyPr/>
                    <a:lstStyle/>
                    <a:p>
                      <a:r>
                        <a:rPr lang="da-DK" sz="850" b="1" i="0" err="1">
                          <a:solidFill>
                            <a:schemeClr val="bg1"/>
                          </a:solidFill>
                          <a:effectLst/>
                          <a:latin typeface="IBM Plex Sans" panose="020B0503050203000203" pitchFamily="34" charset="0"/>
                        </a:rPr>
                        <a:t>Governance</a:t>
                      </a:r>
                      <a:endParaRPr lang="da-DK" sz="850" b="1" i="0">
                        <a:solidFill>
                          <a:schemeClr val="bg1"/>
                        </a:solidFill>
                        <a:effectLst/>
                        <a:latin typeface="IBM Plex Sans" panose="020B0503050203000203" pitchFamily="34" charset="0"/>
                      </a:endParaRP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tc>
                  <a:txBody>
                    <a:bodyPr/>
                    <a:lstStyle/>
                    <a:p>
                      <a:endParaRPr lang="da-DK" sz="800">
                        <a:solidFill>
                          <a:schemeClr val="bg1"/>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tc>
                  <a:txBody>
                    <a:bodyPr/>
                    <a:lstStyle/>
                    <a:p>
                      <a:endParaRPr lang="da-DK" sz="800">
                        <a:solidFill>
                          <a:schemeClr val="bg1"/>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tc>
                  <a:txBody>
                    <a:bodyPr/>
                    <a:lstStyle/>
                    <a:p>
                      <a:endParaRPr lang="da-DK" sz="800">
                        <a:solidFill>
                          <a:schemeClr val="bg1"/>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tc>
                  <a:txBody>
                    <a:bodyPr/>
                    <a:lstStyle/>
                    <a:p>
                      <a:endParaRPr lang="da-DK" sz="800">
                        <a:solidFill>
                          <a:schemeClr val="bg1"/>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extLst>
                  <a:ext uri="{0D108BD9-81ED-4DB2-BD59-A6C34878D82A}">
                    <a16:rowId xmlns:a16="http://schemas.microsoft.com/office/drawing/2014/main" val="349802213"/>
                  </a:ext>
                </a:extLst>
              </a:tr>
              <a:tr h="224609">
                <a:tc>
                  <a:txBody>
                    <a:bodyPr/>
                    <a:lstStyle/>
                    <a:p>
                      <a:r>
                        <a:rPr lang="da-DK" sz="800" b="0" i="0" dirty="0">
                          <a:solidFill>
                            <a:srgbClr val="16321B"/>
                          </a:solidFill>
                          <a:effectLst/>
                          <a:latin typeface="IBM Plex Sans"/>
                        </a:rPr>
                        <a:t>Lønforskel mellem CEO og medarbejdere</a:t>
                      </a: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2807975"/>
                  </a:ext>
                </a:extLst>
              </a:tr>
              <a:tr h="224609">
                <a:tc>
                  <a:txBody>
                    <a:bodyPr/>
                    <a:lstStyle/>
                    <a:p>
                      <a:r>
                        <a:rPr lang="da-DK" sz="800" b="0" i="0" dirty="0">
                          <a:solidFill>
                            <a:srgbClr val="16321B"/>
                          </a:solidFill>
                          <a:effectLst/>
                          <a:latin typeface="IBM Plex Sans"/>
                        </a:rPr>
                        <a:t>Lønforskel mellem køn</a:t>
                      </a: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da-DK" sz="800" b="0" i="0" dirty="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63083878"/>
                  </a:ext>
                </a:extLst>
              </a:tr>
            </a:tbl>
          </a:graphicData>
        </a:graphic>
      </p:graphicFrame>
    </p:spTree>
    <p:extLst>
      <p:ext uri="{BB962C8B-B14F-4D97-AF65-F5344CB8AC3E}">
        <p14:creationId xmlns:p14="http://schemas.microsoft.com/office/powerpoint/2010/main" val="3049886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lidenummer 4">
            <a:extLst>
              <a:ext uri="{FF2B5EF4-FFF2-40B4-BE49-F238E27FC236}">
                <a16:creationId xmlns:a16="http://schemas.microsoft.com/office/drawing/2014/main" id="{C25417AD-AE6A-28B7-2BE1-49B092F09319}"/>
              </a:ext>
              <a:ext uri="{C183D7F6-B498-43B3-948B-1728B52AA6E4}">
                <adec:decorative xmlns:adec="http://schemas.microsoft.com/office/drawing/2017/decorative" val="0"/>
              </a:ext>
            </a:extLst>
          </p:cNvPr>
          <p:cNvSpPr>
            <a:spLocks noGrp="1"/>
          </p:cNvSpPr>
          <p:nvPr>
            <p:ph type="sldNum" sz="quarter" idx="13"/>
          </p:nvPr>
        </p:nvSpPr>
        <p:spPr/>
        <p:txBody>
          <a:bodyPr/>
          <a:lstStyle/>
          <a:p>
            <a:fld id="{5A0D23CF-C5A3-5445-819D-C647D180BB4B}" type="slidenum">
              <a:rPr lang="da-DK" smtClean="0"/>
              <a:pPr/>
              <a:t>8</a:t>
            </a:fld>
            <a:endParaRPr lang="da-DK"/>
          </a:p>
        </p:txBody>
      </p:sp>
      <p:sp>
        <p:nvSpPr>
          <p:cNvPr id="2" name="Titel 1">
            <a:extLst>
              <a:ext uri="{FF2B5EF4-FFF2-40B4-BE49-F238E27FC236}">
                <a16:creationId xmlns:a16="http://schemas.microsoft.com/office/drawing/2014/main" id="{8821E94D-1EE9-3AE8-6DE1-2C2855954F9B}"/>
              </a:ext>
            </a:extLst>
          </p:cNvPr>
          <p:cNvSpPr>
            <a:spLocks noGrp="1"/>
          </p:cNvSpPr>
          <p:nvPr>
            <p:ph type="title"/>
          </p:nvPr>
        </p:nvSpPr>
        <p:spPr/>
        <p:txBody>
          <a:bodyPr>
            <a:normAutofit/>
          </a:bodyPr>
          <a:lstStyle/>
          <a:p>
            <a:r>
              <a:rPr lang="da-DK" sz="2000" b="1" dirty="0">
                <a:solidFill>
                  <a:srgbClr val="014625"/>
                </a:solidFill>
                <a:effectLst/>
                <a:latin typeface="IBM Plex Sans" panose="020B0503050203000203" pitchFamily="34" charset="0"/>
              </a:rPr>
              <a:t>I dybden med E-nøgletal </a:t>
            </a:r>
            <a:endParaRPr lang="da-DK" dirty="0"/>
          </a:p>
        </p:txBody>
      </p:sp>
      <p:sp>
        <p:nvSpPr>
          <p:cNvPr id="9" name="Pladsholder til tekst 8">
            <a:extLst>
              <a:ext uri="{FF2B5EF4-FFF2-40B4-BE49-F238E27FC236}">
                <a16:creationId xmlns:a16="http://schemas.microsoft.com/office/drawing/2014/main" id="{229EF633-4B7F-5AAB-0400-012E70C168EA}"/>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da-DK"/>
          </a:p>
        </p:txBody>
      </p:sp>
      <p:sp>
        <p:nvSpPr>
          <p:cNvPr id="6" name="Tekstfelt 5">
            <a:extLst>
              <a:ext uri="{FF2B5EF4-FFF2-40B4-BE49-F238E27FC236}">
                <a16:creationId xmlns:a16="http://schemas.microsoft.com/office/drawing/2014/main" id="{EE31EC9D-54AC-CF3D-9A3F-2F9388CC871D}"/>
              </a:ext>
            </a:extLst>
          </p:cNvPr>
          <p:cNvSpPr txBox="1"/>
          <p:nvPr/>
        </p:nvSpPr>
        <p:spPr>
          <a:xfrm>
            <a:off x="5059002" y="1482163"/>
            <a:ext cx="5876544" cy="5170646"/>
          </a:xfrm>
          <a:prstGeom prst="rect">
            <a:avLst/>
          </a:prstGeom>
          <a:noFill/>
        </p:spPr>
        <p:txBody>
          <a:bodyPr wrap="square" lIns="0" tIns="45720" rIns="91440" bIns="45720" anchor="t">
            <a:spAutoFit/>
          </a:bodyPr>
          <a:lstStyle/>
          <a:p>
            <a:r>
              <a:rPr lang="da-DK" sz="1000" dirty="0">
                <a:solidFill>
                  <a:srgbClr val="0000FF"/>
                </a:solidFill>
                <a:latin typeface="IBM Plex Sans"/>
              </a:rPr>
              <a:t>Oversigten over opgørelsen af dine ESG-nøgletal på forrige side bør ikke stå alene. Du kan med fordel forholde dig konkret til de forskellige nøgletal. Indholdet i dette afsnit afhænger af, hvad opgørelsen af ESG-nøgletal viser, men du kan fx beskrive:</a:t>
            </a:r>
            <a:endParaRPr lang="en-US" sz="1000" dirty="0">
              <a:solidFill>
                <a:srgbClr val="0000FF"/>
              </a:solidFill>
              <a:latin typeface="IBM Plex Sans"/>
            </a:endParaRPr>
          </a:p>
          <a:p>
            <a:pPr>
              <a:lnSpc>
                <a:spcPct val="120000"/>
              </a:lnSpc>
            </a:pPr>
            <a:endParaRPr lang="da-DK" sz="1000" dirty="0">
              <a:effectLst/>
              <a:latin typeface="IBM Plex Sans" panose="020B0503050203000203" pitchFamily="34" charset="0"/>
            </a:endParaRPr>
          </a:p>
          <a:p>
            <a:pPr>
              <a:lnSpc>
                <a:spcPct val="120000"/>
              </a:lnSpc>
            </a:pPr>
            <a:r>
              <a:rPr lang="da-DK" sz="1000" b="1" dirty="0">
                <a:effectLst/>
                <a:latin typeface="IBM Plex Sans"/>
              </a:rPr>
              <a:t>CO2-udledninger</a:t>
            </a:r>
          </a:p>
          <a:p>
            <a:pPr marL="171450" indent="-171450">
              <a:lnSpc>
                <a:spcPct val="120000"/>
              </a:lnSpc>
              <a:buFont typeface="Arial" panose="020B0604020202020204" pitchFamily="34" charset="0"/>
              <a:buChar char="•"/>
            </a:pPr>
            <a:r>
              <a:rPr lang="da-DK" sz="1000" dirty="0">
                <a:solidFill>
                  <a:srgbClr val="0000FF"/>
                </a:solidFill>
                <a:latin typeface="IBM Plex Sans"/>
              </a:rPr>
              <a:t>Hvordan er forholdet mellem virksomhedens udledninger i </a:t>
            </a:r>
            <a:r>
              <a:rPr lang="da-DK" sz="1000" dirty="0" err="1">
                <a:solidFill>
                  <a:srgbClr val="0000FF"/>
                </a:solidFill>
                <a:latin typeface="IBM Plex Sans"/>
              </a:rPr>
              <a:t>scope</a:t>
            </a:r>
            <a:r>
              <a:rPr lang="da-DK" sz="1000" dirty="0">
                <a:solidFill>
                  <a:srgbClr val="0000FF"/>
                </a:solidFill>
                <a:latin typeface="IBM Plex Sans"/>
              </a:rPr>
              <a:t> 1, 2 og evt. 3?</a:t>
            </a:r>
          </a:p>
          <a:p>
            <a:pPr marL="171450" indent="-171450">
              <a:lnSpc>
                <a:spcPct val="120000"/>
              </a:lnSpc>
              <a:buFont typeface="Arial" panose="020B0604020202020204" pitchFamily="34" charset="0"/>
              <a:buChar char="•"/>
            </a:pPr>
            <a:r>
              <a:rPr lang="da-DK" sz="1000" dirty="0">
                <a:solidFill>
                  <a:srgbClr val="0000FF"/>
                </a:solidFill>
                <a:latin typeface="IBM Plex Sans"/>
              </a:rPr>
              <a:t>Har der været positive/negative udviklinger inden for de forskellige </a:t>
            </a:r>
            <a:r>
              <a:rPr lang="da-DK" sz="1000" dirty="0" err="1">
                <a:solidFill>
                  <a:srgbClr val="0000FF"/>
                </a:solidFill>
                <a:latin typeface="IBM Plex Sans"/>
              </a:rPr>
              <a:t>scopes</a:t>
            </a:r>
            <a:r>
              <a:rPr lang="da-DK" sz="1000" dirty="0">
                <a:solidFill>
                  <a:srgbClr val="0000FF"/>
                </a:solidFill>
                <a:latin typeface="IBM Plex Sans"/>
              </a:rPr>
              <a:t> og i virksomhedens samlede CO</a:t>
            </a:r>
            <a:r>
              <a:rPr lang="da-DK" sz="1000" baseline="-25000" dirty="0">
                <a:solidFill>
                  <a:srgbClr val="0000FF"/>
                </a:solidFill>
                <a:latin typeface="IBM Plex Sans"/>
              </a:rPr>
              <a:t>2</a:t>
            </a:r>
            <a:r>
              <a:rPr lang="da-DK" sz="1000" dirty="0">
                <a:solidFill>
                  <a:srgbClr val="0000FF"/>
                </a:solidFill>
                <a:latin typeface="IBM Plex Sans"/>
              </a:rPr>
              <a:t>-udledninger? Hvad skyldes det?</a:t>
            </a:r>
          </a:p>
          <a:p>
            <a:pPr marL="171450" indent="-171450">
              <a:lnSpc>
                <a:spcPct val="120000"/>
              </a:lnSpc>
              <a:buFont typeface="Arial" panose="020B0604020202020204" pitchFamily="34" charset="0"/>
              <a:buChar char="•"/>
            </a:pPr>
            <a:r>
              <a:rPr lang="da-DK" sz="1000" dirty="0">
                <a:solidFill>
                  <a:srgbClr val="0000FF"/>
                </a:solidFill>
                <a:latin typeface="IBM Plex Sans"/>
              </a:rPr>
              <a:t>Hvordan forventer du, at virksomhedens CO</a:t>
            </a:r>
            <a:r>
              <a:rPr lang="da-DK" sz="1000" baseline="-25000" dirty="0">
                <a:solidFill>
                  <a:srgbClr val="0000FF"/>
                </a:solidFill>
                <a:latin typeface="IBM Plex Sans"/>
              </a:rPr>
              <a:t>2</a:t>
            </a:r>
            <a:r>
              <a:rPr lang="da-DK" sz="1000" dirty="0">
                <a:solidFill>
                  <a:srgbClr val="0000FF"/>
                </a:solidFill>
                <a:latin typeface="IBM Plex Sans"/>
              </a:rPr>
              <a:t>-udledninger vil udvikle sig fremover?</a:t>
            </a:r>
          </a:p>
          <a:p>
            <a:pPr>
              <a:lnSpc>
                <a:spcPct val="120000"/>
              </a:lnSpc>
            </a:pPr>
            <a:br>
              <a:rPr lang="da-DK" sz="1000" dirty="0">
                <a:effectLst/>
                <a:latin typeface="IBM Plex Sans" panose="020B0503050203000203" pitchFamily="34" charset="0"/>
              </a:rPr>
            </a:br>
            <a:r>
              <a:rPr lang="da-DK" sz="1000" b="1" dirty="0">
                <a:effectLst/>
                <a:latin typeface="IBM Plex Sans"/>
              </a:rPr>
              <a:t>Vandforbrug</a:t>
            </a:r>
            <a:endParaRPr lang="da-DK" sz="1000" b="1" dirty="0">
              <a:latin typeface="IBM Plex Sans"/>
            </a:endParaRPr>
          </a:p>
          <a:p>
            <a:pPr marL="171450" indent="-171450">
              <a:lnSpc>
                <a:spcPct val="120000"/>
              </a:lnSpc>
              <a:buFont typeface="Arial" panose="020B0604020202020204" pitchFamily="34" charset="0"/>
              <a:buChar char="•"/>
            </a:pPr>
            <a:r>
              <a:rPr lang="da-DK" sz="1000" dirty="0">
                <a:solidFill>
                  <a:srgbClr val="0000FF"/>
                </a:solidFill>
                <a:latin typeface="IBM Plex Sans"/>
              </a:rPr>
              <a:t>Hvad viser opgørelsen?</a:t>
            </a:r>
          </a:p>
          <a:p>
            <a:pPr marL="171450" indent="-171450">
              <a:lnSpc>
                <a:spcPct val="120000"/>
              </a:lnSpc>
              <a:buFont typeface="Arial" panose="020B0604020202020204" pitchFamily="34" charset="0"/>
              <a:buChar char="•"/>
            </a:pPr>
            <a:r>
              <a:rPr lang="da-DK" sz="1000" dirty="0">
                <a:solidFill>
                  <a:srgbClr val="0000FF"/>
                </a:solidFill>
                <a:latin typeface="IBM Plex Sans"/>
              </a:rPr>
              <a:t>Er der sket positive/negative udviklinger? Hvis ja, hvad skyldes det?</a:t>
            </a:r>
          </a:p>
          <a:p>
            <a:pPr marL="171450" indent="-171450">
              <a:lnSpc>
                <a:spcPct val="120000"/>
              </a:lnSpc>
              <a:buFont typeface="Arial" panose="020B0604020202020204" pitchFamily="34" charset="0"/>
              <a:buChar char="•"/>
            </a:pPr>
            <a:r>
              <a:rPr lang="da-DK" sz="1000" dirty="0">
                <a:solidFill>
                  <a:srgbClr val="0000FF"/>
                </a:solidFill>
                <a:latin typeface="IBM Plex Sans"/>
              </a:rPr>
              <a:t>Hvordan forventer du, at virksomhedens vandforbrug/energiforbrug vil udvikle sig fremover?</a:t>
            </a:r>
          </a:p>
          <a:p>
            <a:pPr marL="171450" indent="-171450">
              <a:lnSpc>
                <a:spcPct val="120000"/>
              </a:lnSpc>
              <a:buFont typeface="Arial" panose="020B0604020202020204" pitchFamily="34" charset="0"/>
              <a:buChar char="•"/>
            </a:pPr>
            <a:endParaRPr lang="da-DK" sz="1000" dirty="0">
              <a:solidFill>
                <a:srgbClr val="0000FF"/>
              </a:solidFill>
              <a:latin typeface="IBM Plex Sans"/>
            </a:endParaRPr>
          </a:p>
          <a:p>
            <a:pPr>
              <a:lnSpc>
                <a:spcPct val="120000"/>
              </a:lnSpc>
            </a:pPr>
            <a:r>
              <a:rPr lang="da-DK" sz="1000" b="1" dirty="0">
                <a:effectLst/>
                <a:latin typeface="IBM Plex Sans"/>
              </a:rPr>
              <a:t>Energiforbrug</a:t>
            </a:r>
          </a:p>
          <a:p>
            <a:pPr marL="171450" indent="-171450">
              <a:lnSpc>
                <a:spcPct val="120000"/>
              </a:lnSpc>
              <a:buFont typeface="Arial" panose="020B0604020202020204" pitchFamily="34" charset="0"/>
              <a:buChar char="•"/>
            </a:pPr>
            <a:r>
              <a:rPr lang="da-DK" sz="1000" dirty="0">
                <a:solidFill>
                  <a:srgbClr val="0000FF"/>
                </a:solidFill>
                <a:latin typeface="IBM Plex Sans"/>
              </a:rPr>
              <a:t>Hvad viser opgørelsen?</a:t>
            </a:r>
          </a:p>
          <a:p>
            <a:pPr marL="171450" indent="-171450">
              <a:lnSpc>
                <a:spcPct val="120000"/>
              </a:lnSpc>
              <a:buFont typeface="Arial" panose="020B0604020202020204" pitchFamily="34" charset="0"/>
              <a:buChar char="•"/>
            </a:pPr>
            <a:r>
              <a:rPr lang="da-DK" sz="1000" dirty="0">
                <a:solidFill>
                  <a:srgbClr val="0000FF"/>
                </a:solidFill>
                <a:latin typeface="IBM Plex Sans"/>
              </a:rPr>
              <a:t>Er der sket positive/negative udviklinger? Hvis ja, hvad skyldes det?</a:t>
            </a:r>
          </a:p>
          <a:p>
            <a:pPr marL="171450" indent="-171450">
              <a:lnSpc>
                <a:spcPct val="120000"/>
              </a:lnSpc>
              <a:buFont typeface="Arial" panose="020B0604020202020204" pitchFamily="34" charset="0"/>
              <a:buChar char="•"/>
            </a:pPr>
            <a:r>
              <a:rPr lang="da-DK" sz="1000" dirty="0">
                <a:solidFill>
                  <a:srgbClr val="0000FF"/>
                </a:solidFill>
                <a:latin typeface="IBM Plex Sans"/>
              </a:rPr>
              <a:t>Hvordan forventer du, at virksomhedens vandforbrug/energiforbrug vil udvikle sig fremover?</a:t>
            </a:r>
          </a:p>
          <a:p>
            <a:pPr>
              <a:lnSpc>
                <a:spcPct val="120000"/>
              </a:lnSpc>
            </a:pPr>
            <a:br>
              <a:rPr lang="da-DK" sz="1000" dirty="0">
                <a:effectLst/>
                <a:latin typeface="IBM Plex Sans" panose="020B0503050203000203" pitchFamily="34" charset="0"/>
              </a:rPr>
            </a:br>
            <a:r>
              <a:rPr lang="da-DK" sz="1000" b="1" dirty="0">
                <a:effectLst/>
                <a:latin typeface="IBM Plex Sans"/>
              </a:rPr>
              <a:t>Affaldshåndtering</a:t>
            </a:r>
            <a:endParaRPr lang="da-DK" sz="1000" dirty="0">
              <a:solidFill>
                <a:srgbClr val="0000FF"/>
              </a:solidFill>
              <a:effectLst/>
              <a:latin typeface="IBM Plex Sans"/>
            </a:endParaRPr>
          </a:p>
          <a:p>
            <a:pPr marL="171450" indent="-171450">
              <a:lnSpc>
                <a:spcPct val="120000"/>
              </a:lnSpc>
              <a:buFont typeface="Arial" panose="020B0604020202020204" pitchFamily="34" charset="0"/>
              <a:buChar char="•"/>
            </a:pPr>
            <a:r>
              <a:rPr lang="da-DK" sz="1000" dirty="0">
                <a:solidFill>
                  <a:srgbClr val="0000FF"/>
                </a:solidFill>
                <a:latin typeface="IBM Plex Sans"/>
              </a:rPr>
              <a:t>Hvad viser opgørelsen? </a:t>
            </a:r>
          </a:p>
          <a:p>
            <a:pPr marL="171450" indent="-171450">
              <a:lnSpc>
                <a:spcPct val="120000"/>
              </a:lnSpc>
              <a:buFont typeface="Arial" panose="020B0604020202020204" pitchFamily="34" charset="0"/>
              <a:buChar char="•"/>
            </a:pPr>
            <a:r>
              <a:rPr lang="da-DK" sz="1000" dirty="0">
                <a:solidFill>
                  <a:srgbClr val="0000FF"/>
                </a:solidFill>
                <a:latin typeface="IBM Plex Sans"/>
              </a:rPr>
              <a:t>Er der sket en positiv/negativ udvikling? Hvis ja, hvad skyldes det?</a:t>
            </a:r>
            <a:r>
              <a:rPr lang="en-US" sz="1000" dirty="0">
                <a:solidFill>
                  <a:srgbClr val="0000FF"/>
                </a:solidFill>
                <a:latin typeface="IBM Plex Sans"/>
              </a:rPr>
              <a:t> </a:t>
            </a:r>
          </a:p>
          <a:p>
            <a:pPr marL="171450" indent="-171450">
              <a:lnSpc>
                <a:spcPct val="120000"/>
              </a:lnSpc>
              <a:buFont typeface="Arial" panose="020B0604020202020204" pitchFamily="34" charset="0"/>
              <a:buChar char="•"/>
            </a:pPr>
            <a:r>
              <a:rPr lang="da-DK" sz="1000" dirty="0">
                <a:solidFill>
                  <a:srgbClr val="0000FF"/>
                </a:solidFill>
                <a:latin typeface="IBM Plex Sans"/>
              </a:rPr>
              <a:t>Hvordan forventer du, at virksomhedens vandforbrug/energiforbrug vil udvikle sig fremover?</a:t>
            </a:r>
            <a:r>
              <a:rPr lang="en-US" sz="1000" dirty="0">
                <a:solidFill>
                  <a:srgbClr val="0000FF"/>
                </a:solidFill>
                <a:latin typeface="IBM Plex Sans"/>
              </a:rPr>
              <a:t> </a:t>
            </a:r>
            <a:endParaRPr lang="da-DK" sz="1000" dirty="0">
              <a:solidFill>
                <a:srgbClr val="0000FF"/>
              </a:solidFill>
              <a:latin typeface="IBM Plex Sans"/>
            </a:endParaRPr>
          </a:p>
          <a:p>
            <a:br>
              <a:rPr lang="da-DK" sz="1200" dirty="0">
                <a:effectLst/>
                <a:latin typeface="Helvetica" pitchFamily="2" charset="0"/>
              </a:rPr>
            </a:br>
            <a:endParaRPr lang="da-DK" sz="1200" dirty="0">
              <a:effectLst/>
              <a:latin typeface="Helvetica" pitchFamily="2" charset="0"/>
            </a:endParaRPr>
          </a:p>
          <a:p>
            <a:r>
              <a:rPr lang="da-DK" sz="1200" dirty="0">
                <a:solidFill>
                  <a:srgbClr val="FFFFFF"/>
                </a:solidFill>
                <a:effectLst/>
                <a:latin typeface="Helvetica"/>
                <a:cs typeface="Helvetica"/>
              </a:rPr>
              <a:t>3 </a:t>
            </a:r>
          </a:p>
        </p:txBody>
      </p:sp>
      <p:pic>
        <p:nvPicPr>
          <p:cNvPr id="3" name="Billede 2">
            <a:extLst>
              <a:ext uri="{FF2B5EF4-FFF2-40B4-BE49-F238E27FC236}">
                <a16:creationId xmlns:a16="http://schemas.microsoft.com/office/drawing/2014/main" id="{91AC6DCB-8117-E43F-301E-467FB5F037E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0"/>
            <a:ext cx="4206240" cy="6973824"/>
          </a:xfrm>
          <a:prstGeom prst="rect">
            <a:avLst/>
          </a:prstGeom>
        </p:spPr>
      </p:pic>
      <p:pic>
        <p:nvPicPr>
          <p:cNvPr id="4" name="Grafik 3">
            <a:extLst>
              <a:ext uri="{FF2B5EF4-FFF2-40B4-BE49-F238E27FC236}">
                <a16:creationId xmlns:a16="http://schemas.microsoft.com/office/drawing/2014/main" id="{12805974-0460-5604-F7A9-C9455F9450A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6017" y="0"/>
            <a:ext cx="2292928" cy="3401176"/>
          </a:xfrm>
          <a:prstGeom prst="rect">
            <a:avLst/>
          </a:prstGeom>
        </p:spPr>
      </p:pic>
    </p:spTree>
    <p:extLst>
      <p:ext uri="{BB962C8B-B14F-4D97-AF65-F5344CB8AC3E}">
        <p14:creationId xmlns:p14="http://schemas.microsoft.com/office/powerpoint/2010/main" val="1069052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14087347-29BF-0F11-D7E5-32A91EF17B3F}"/>
              </a:ext>
            </a:extLst>
          </p:cNvPr>
          <p:cNvSpPr>
            <a:spLocks noGrp="1"/>
          </p:cNvSpPr>
          <p:nvPr>
            <p:ph type="sldNum" sz="quarter" idx="13"/>
          </p:nvPr>
        </p:nvSpPr>
        <p:spPr/>
        <p:txBody>
          <a:bodyPr/>
          <a:lstStyle/>
          <a:p>
            <a:fld id="{5A0D23CF-C5A3-5445-819D-C647D180BB4B}" type="slidenum">
              <a:rPr lang="da-DK" smtClean="0"/>
              <a:pPr/>
              <a:t>9</a:t>
            </a:fld>
            <a:endParaRPr lang="da-DK"/>
          </a:p>
        </p:txBody>
      </p:sp>
      <p:sp>
        <p:nvSpPr>
          <p:cNvPr id="2" name="Titel 1">
            <a:extLst>
              <a:ext uri="{FF2B5EF4-FFF2-40B4-BE49-F238E27FC236}">
                <a16:creationId xmlns:a16="http://schemas.microsoft.com/office/drawing/2014/main" id="{8821E94D-1EE9-3AE8-6DE1-2C2855954F9B}"/>
              </a:ext>
            </a:extLst>
          </p:cNvPr>
          <p:cNvSpPr>
            <a:spLocks noGrp="1"/>
          </p:cNvSpPr>
          <p:nvPr>
            <p:ph type="title"/>
          </p:nvPr>
        </p:nvSpPr>
        <p:spPr/>
        <p:txBody>
          <a:bodyPr>
            <a:normAutofit/>
          </a:bodyPr>
          <a:lstStyle/>
          <a:p>
            <a:r>
              <a:rPr lang="da-DK" sz="2000" b="1" dirty="0">
                <a:solidFill>
                  <a:srgbClr val="014625"/>
                </a:solidFill>
                <a:effectLst/>
                <a:latin typeface="IBM Plex Sans" panose="020B0503050203000203" pitchFamily="34" charset="0"/>
              </a:rPr>
              <a:t>I dybden med S-nøgletal </a:t>
            </a:r>
            <a:endParaRPr lang="da-DK" dirty="0"/>
          </a:p>
        </p:txBody>
      </p:sp>
      <p:sp>
        <p:nvSpPr>
          <p:cNvPr id="9" name="Pladsholder til tekst 8">
            <a:extLst>
              <a:ext uri="{FF2B5EF4-FFF2-40B4-BE49-F238E27FC236}">
                <a16:creationId xmlns:a16="http://schemas.microsoft.com/office/drawing/2014/main" id="{84D9868B-0C65-8F69-308E-FB23071F6306}"/>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da-DK"/>
          </a:p>
        </p:txBody>
      </p:sp>
      <p:sp>
        <p:nvSpPr>
          <p:cNvPr id="6" name="Tekstfelt 5">
            <a:extLst>
              <a:ext uri="{FF2B5EF4-FFF2-40B4-BE49-F238E27FC236}">
                <a16:creationId xmlns:a16="http://schemas.microsoft.com/office/drawing/2014/main" id="{EE31EC9D-54AC-CF3D-9A3F-2F9388CC871D}"/>
              </a:ext>
            </a:extLst>
          </p:cNvPr>
          <p:cNvSpPr txBox="1"/>
          <p:nvPr/>
        </p:nvSpPr>
        <p:spPr>
          <a:xfrm>
            <a:off x="5059002" y="1482163"/>
            <a:ext cx="5876544" cy="3631763"/>
          </a:xfrm>
          <a:prstGeom prst="rect">
            <a:avLst/>
          </a:prstGeom>
          <a:noFill/>
        </p:spPr>
        <p:txBody>
          <a:bodyPr wrap="square" lIns="0" tIns="45720" rIns="91440" bIns="45720" anchor="t">
            <a:spAutoFit/>
          </a:bodyPr>
          <a:lstStyle/>
          <a:p>
            <a:pPr>
              <a:lnSpc>
                <a:spcPct val="120000"/>
              </a:lnSpc>
            </a:pPr>
            <a:r>
              <a:rPr lang="da-DK" sz="1000" dirty="0">
                <a:solidFill>
                  <a:srgbClr val="0000FF"/>
                </a:solidFill>
                <a:latin typeface="IBM Plex Sans"/>
              </a:rPr>
              <a:t>Oversigten over opgørelsen af dine ESG-nøgletal bør ikke stå alene. Du kan derfor med fordel forholde dig konkret til de forskellige nøgletal. Indholdet i dette afsnit afhænger af hvad opgørelsen af ESG-nøgletal viser, men du kan fx beskrive:</a:t>
            </a:r>
          </a:p>
          <a:p>
            <a:pPr>
              <a:lnSpc>
                <a:spcPct val="120000"/>
              </a:lnSpc>
            </a:pPr>
            <a:endParaRPr lang="da-DK" sz="1000" dirty="0">
              <a:solidFill>
                <a:srgbClr val="000000"/>
              </a:solidFill>
              <a:effectLst/>
              <a:latin typeface="IBM Plex Sans" panose="020B0503050203000203" pitchFamily="34" charset="0"/>
            </a:endParaRPr>
          </a:p>
          <a:p>
            <a:pPr>
              <a:lnSpc>
                <a:spcPct val="120000"/>
              </a:lnSpc>
            </a:pPr>
            <a:r>
              <a:rPr lang="da-DK" sz="1000" b="1" dirty="0">
                <a:effectLst/>
                <a:latin typeface="IBM Plex Sans"/>
              </a:rPr>
              <a:t>Sygefravær</a:t>
            </a:r>
          </a:p>
          <a:p>
            <a:pPr marL="285750" indent="-285750">
              <a:buFont typeface="Arial"/>
              <a:buChar char="•"/>
            </a:pPr>
            <a:r>
              <a:rPr lang="da-DK" sz="1000" dirty="0">
                <a:solidFill>
                  <a:srgbClr val="0000FF"/>
                </a:solidFill>
                <a:latin typeface="IBM Plex Sans"/>
              </a:rPr>
              <a:t>Hvad viser opgørelsen? </a:t>
            </a:r>
          </a:p>
          <a:p>
            <a:pPr marL="285750" indent="-285750">
              <a:buFont typeface="Arial"/>
              <a:buChar char="•"/>
            </a:pPr>
            <a:r>
              <a:rPr lang="da-DK" sz="1000" dirty="0">
                <a:solidFill>
                  <a:srgbClr val="0000FF"/>
                </a:solidFill>
                <a:latin typeface="IBM Plex Sans"/>
              </a:rPr>
              <a:t>Er der sket en positiv/negativ udvikling? </a:t>
            </a:r>
          </a:p>
          <a:p>
            <a:pPr marL="285750" indent="-285750">
              <a:buFont typeface="Arial"/>
              <a:buChar char="•"/>
            </a:pPr>
            <a:r>
              <a:rPr lang="da-DK" sz="1000" dirty="0">
                <a:solidFill>
                  <a:srgbClr val="0000FF"/>
                </a:solidFill>
                <a:latin typeface="IBM Plex Sans"/>
              </a:rPr>
              <a:t>Giver opgørelsen anledning til nye tiltag?</a:t>
            </a:r>
          </a:p>
          <a:p>
            <a:endParaRPr lang="en-US" sz="1000" dirty="0">
              <a:latin typeface="Segoe UI"/>
              <a:cs typeface="Calibri"/>
            </a:endParaRPr>
          </a:p>
          <a:p>
            <a:pPr>
              <a:lnSpc>
                <a:spcPct val="120000"/>
              </a:lnSpc>
            </a:pPr>
            <a:r>
              <a:rPr lang="da-DK" sz="1000" b="1" dirty="0">
                <a:effectLst/>
                <a:latin typeface="IBM Plex Sans"/>
              </a:rPr>
              <a:t>Arbejdsulykker</a:t>
            </a:r>
          </a:p>
          <a:p>
            <a:pPr marL="285750" indent="-285750">
              <a:buFont typeface="Arial"/>
              <a:buChar char="•"/>
            </a:pPr>
            <a:r>
              <a:rPr lang="da-DK" sz="1000" dirty="0">
                <a:solidFill>
                  <a:srgbClr val="0000FF"/>
                </a:solidFill>
                <a:latin typeface="IBM Plex Sans"/>
              </a:rPr>
              <a:t>Hvad viser opgørelsen? </a:t>
            </a:r>
          </a:p>
          <a:p>
            <a:pPr marL="285750" indent="-285750">
              <a:buFont typeface="Arial"/>
              <a:buChar char="•"/>
            </a:pPr>
            <a:r>
              <a:rPr lang="da-DK" sz="1000" dirty="0">
                <a:solidFill>
                  <a:srgbClr val="0000FF"/>
                </a:solidFill>
                <a:latin typeface="IBM Plex Sans"/>
              </a:rPr>
              <a:t>Er der sket en positiv/negativ udvikling? </a:t>
            </a:r>
          </a:p>
          <a:p>
            <a:pPr marL="285750" indent="-285750">
              <a:buFont typeface="Arial"/>
              <a:buChar char="•"/>
            </a:pPr>
            <a:r>
              <a:rPr lang="da-DK" sz="1000" dirty="0">
                <a:solidFill>
                  <a:srgbClr val="0000FF"/>
                </a:solidFill>
                <a:latin typeface="IBM Plex Sans"/>
              </a:rPr>
              <a:t>Giver opgørelsen anledning til nye tiltag?</a:t>
            </a:r>
          </a:p>
          <a:p>
            <a:endParaRPr lang="en-US" sz="1000" dirty="0">
              <a:latin typeface="Segoe UI"/>
              <a:cs typeface="Calibri"/>
            </a:endParaRPr>
          </a:p>
          <a:p>
            <a:pPr>
              <a:lnSpc>
                <a:spcPct val="120000"/>
              </a:lnSpc>
            </a:pPr>
            <a:r>
              <a:rPr lang="da-DK" sz="1000" b="1" dirty="0">
                <a:effectLst/>
                <a:latin typeface="IBM Plex Sans"/>
              </a:rPr>
              <a:t>Kønsdiversitet</a:t>
            </a:r>
          </a:p>
          <a:p>
            <a:pPr marL="285750" indent="-285750">
              <a:buFont typeface="Arial"/>
              <a:buChar char="•"/>
            </a:pPr>
            <a:r>
              <a:rPr lang="da-DK" sz="1000" dirty="0">
                <a:solidFill>
                  <a:srgbClr val="0000FF"/>
                </a:solidFill>
                <a:latin typeface="IBM Plex Sans"/>
              </a:rPr>
              <a:t>Hvad viser opgørelsen? </a:t>
            </a:r>
          </a:p>
          <a:p>
            <a:pPr marL="285750" indent="-285750">
              <a:buFont typeface="Arial"/>
              <a:buChar char="•"/>
            </a:pPr>
            <a:r>
              <a:rPr lang="da-DK" sz="1000" dirty="0">
                <a:solidFill>
                  <a:srgbClr val="0000FF"/>
                </a:solidFill>
                <a:latin typeface="IBM Plex Sans"/>
              </a:rPr>
              <a:t>Er der sket en positiv/negativ udvikling? </a:t>
            </a:r>
          </a:p>
          <a:p>
            <a:pPr marL="285750" indent="-285750">
              <a:buFont typeface="Arial"/>
              <a:buChar char="•"/>
            </a:pPr>
            <a:r>
              <a:rPr lang="da-DK" sz="1000" dirty="0">
                <a:solidFill>
                  <a:srgbClr val="0000FF"/>
                </a:solidFill>
                <a:latin typeface="IBM Plex Sans"/>
              </a:rPr>
              <a:t>Giver opgørelsen anledning til nye tiltag?</a:t>
            </a:r>
          </a:p>
          <a:p>
            <a:br>
              <a:rPr lang="da-DK" sz="1200" dirty="0">
                <a:effectLst/>
                <a:latin typeface="Helvetica" pitchFamily="2" charset="0"/>
              </a:rPr>
            </a:br>
            <a:endParaRPr lang="da-DK" sz="1200" dirty="0">
              <a:effectLst/>
              <a:latin typeface="Helvetica" pitchFamily="2" charset="0"/>
            </a:endParaRPr>
          </a:p>
          <a:p>
            <a:r>
              <a:rPr lang="da-DK" sz="1200" dirty="0">
                <a:solidFill>
                  <a:srgbClr val="FFFFFF"/>
                </a:solidFill>
                <a:effectLst/>
                <a:latin typeface="Helvetica"/>
                <a:cs typeface="Helvetica"/>
              </a:rPr>
              <a:t>3 </a:t>
            </a:r>
          </a:p>
        </p:txBody>
      </p:sp>
      <p:pic>
        <p:nvPicPr>
          <p:cNvPr id="4" name="Billede 3">
            <a:extLst>
              <a:ext uri="{FF2B5EF4-FFF2-40B4-BE49-F238E27FC236}">
                <a16:creationId xmlns:a16="http://schemas.microsoft.com/office/drawing/2014/main" id="{3CE68324-AF20-34FF-E0C5-107651A2BCB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0"/>
            <a:ext cx="4206240" cy="6973824"/>
          </a:xfrm>
          <a:prstGeom prst="rect">
            <a:avLst/>
          </a:prstGeom>
        </p:spPr>
      </p:pic>
      <p:pic>
        <p:nvPicPr>
          <p:cNvPr id="5" name="Grafik 4">
            <a:extLst>
              <a:ext uri="{FF2B5EF4-FFF2-40B4-BE49-F238E27FC236}">
                <a16:creationId xmlns:a16="http://schemas.microsoft.com/office/drawing/2014/main" id="{AD6B8961-426C-194C-B5D7-265284A1A46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0880" y="-2"/>
            <a:ext cx="2651199" cy="3534931"/>
          </a:xfrm>
          <a:prstGeom prst="rect">
            <a:avLst/>
          </a:prstGeom>
        </p:spPr>
      </p:pic>
    </p:spTree>
    <p:extLst>
      <p:ext uri="{BB962C8B-B14F-4D97-AF65-F5344CB8AC3E}">
        <p14:creationId xmlns:p14="http://schemas.microsoft.com/office/powerpoint/2010/main" val="2115436627"/>
      </p:ext>
    </p:extLst>
  </p:cSld>
  <p:clrMapOvr>
    <a:masterClrMapping/>
  </p:clrMapOvr>
</p:sld>
</file>

<file path=ppt/theme/theme1.xml><?xml version="1.0" encoding="utf-8"?>
<a:theme xmlns:a="http://schemas.openxmlformats.org/drawingml/2006/main" name="Tema ESG skabelon 2023">
  <a:themeElements>
    <a:clrScheme name="Farver ESG skabelon 2023">
      <a:dk1>
        <a:srgbClr val="000000"/>
      </a:dk1>
      <a:lt1>
        <a:srgbClr val="FFFFFF"/>
      </a:lt1>
      <a:dk2>
        <a:srgbClr val="1B4528"/>
      </a:dk2>
      <a:lt2>
        <a:srgbClr val="E7E6E6"/>
      </a:lt2>
      <a:accent1>
        <a:srgbClr val="02A668"/>
      </a:accent1>
      <a:accent2>
        <a:srgbClr val="006699"/>
      </a:accent2>
      <a:accent3>
        <a:srgbClr val="14162B"/>
      </a:accent3>
      <a:accent4>
        <a:srgbClr val="691C27"/>
      </a:accent4>
      <a:accent5>
        <a:srgbClr val="0052FF"/>
      </a:accent5>
      <a:accent6>
        <a:srgbClr val="003300"/>
      </a:accent6>
      <a:hlink>
        <a:srgbClr val="00A65A"/>
      </a:hlink>
      <a:folHlink>
        <a:srgbClr val="A6A6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 ESG skabelon 2023" id="{4F616B44-E23C-9D4B-A414-B698B6CB0592}" vid="{C1CEAE3D-34EF-BE45-B60E-4DC3BCA22C4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92270D8F837C1418FB2CC745D7C9808" ma:contentTypeVersion="14" ma:contentTypeDescription="Opret et nyt dokument." ma:contentTypeScope="" ma:versionID="2cf6539f1d04db338f90c3afcf5b361b">
  <xsd:schema xmlns:xsd="http://www.w3.org/2001/XMLSchema" xmlns:xs="http://www.w3.org/2001/XMLSchema" xmlns:p="http://schemas.microsoft.com/office/2006/metadata/properties" xmlns:ns2="135173b7-22b6-4cc9-b585-2bc35ba16d29" xmlns:ns3="4ac947b3-0ce1-40fe-a6a9-52b65c410bf7" targetNamespace="http://schemas.microsoft.com/office/2006/metadata/properties" ma:root="true" ma:fieldsID="74f03286001e645353e8cdcfd657c6fb" ns2:_="" ns3:_="">
    <xsd:import namespace="135173b7-22b6-4cc9-b585-2bc35ba16d29"/>
    <xsd:import namespace="4ac947b3-0ce1-40fe-a6a9-52b65c410bf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5173b7-22b6-4cc9-b585-2bc35ba16d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46f9bfe2-f411-48ca-b094-cf8508787f8f"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ac947b3-0ce1-40fe-a6a9-52b65c410bf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8fad9bc-34c3-400c-a14e-aa93c2c1ed47}" ma:internalName="TaxCatchAll" ma:showField="CatchAllData" ma:web="4ac947b3-0ce1-40fe-a6a9-52b65c410bf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ac947b3-0ce1-40fe-a6a9-52b65c410bf7" xsi:nil="true"/>
    <lcf76f155ced4ddcb4097134ff3c332f xmlns="135173b7-22b6-4cc9-b585-2bc35ba16d2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FF97A85-BD18-4538-AC66-6187F5C4C4D8}"/>
</file>

<file path=customXml/itemProps2.xml><?xml version="1.0" encoding="utf-8"?>
<ds:datastoreItem xmlns:ds="http://schemas.openxmlformats.org/officeDocument/2006/customXml" ds:itemID="{F05D4C74-CA95-4D37-A6C2-6CA7A1FFF499}"/>
</file>

<file path=customXml/itemProps3.xml><?xml version="1.0" encoding="utf-8"?>
<ds:datastoreItem xmlns:ds="http://schemas.openxmlformats.org/officeDocument/2006/customXml" ds:itemID="{50063F42-88CF-4480-BD51-E4E9E9D8B1A7}"/>
</file>

<file path=docProps/app.xml><?xml version="1.0" encoding="utf-8"?>
<Properties xmlns="http://schemas.openxmlformats.org/officeDocument/2006/extended-properties" xmlns:vt="http://schemas.openxmlformats.org/officeDocument/2006/docPropsVTypes">
  <Template/>
  <TotalTime>0</TotalTime>
  <Words>3297</Words>
  <Application>Microsoft Office PowerPoint</Application>
  <PresentationFormat>Widescreen</PresentationFormat>
  <Paragraphs>363</Paragraphs>
  <Slides>19</Slides>
  <Notes>5</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19</vt:i4>
      </vt:variant>
    </vt:vector>
  </HeadingPairs>
  <TitlesOfParts>
    <vt:vector size="25" baseType="lpstr">
      <vt:lpstr>Arial</vt:lpstr>
      <vt:lpstr>Helvetica</vt:lpstr>
      <vt:lpstr>IBM Plex Sans</vt:lpstr>
      <vt:lpstr>Segoe UI</vt:lpstr>
      <vt:lpstr>Calibri</vt:lpstr>
      <vt:lpstr>Tema ESG skabelon 2023</vt:lpstr>
      <vt:lpstr>Om denne ESG-skabelon</vt:lpstr>
      <vt:lpstr>PowerPoint-præsentation</vt:lpstr>
      <vt:lpstr>Indholdsfortegnelse</vt:lpstr>
      <vt:lpstr>Forord</vt:lpstr>
      <vt:lpstr>Fakta om [indsæt din virksomheds navn]</vt:lpstr>
      <vt:lpstr>Indsatsområder</vt:lpstr>
      <vt:lpstr>PowerPoint-præsentation</vt:lpstr>
      <vt:lpstr>I dybden med E-nøgletal </vt:lpstr>
      <vt:lpstr>I dybden med S-nøgletal </vt:lpstr>
      <vt:lpstr>I dybden med G-nøgletal </vt:lpstr>
      <vt:lpstr>Opgørelsespraksis</vt:lpstr>
      <vt:lpstr>Opgørelsespraksis fortsat</vt:lpstr>
      <vt:lpstr>Tak for at læse med</vt:lpstr>
      <vt:lpstr>Andre mulige indholdselementer</vt:lpstr>
      <vt:lpstr>Væsentlighedsvurdering</vt:lpstr>
      <vt:lpstr>Due Diligence for bæredygtighed</vt:lpstr>
      <vt:lpstr>Mærker/certificeringer</vt:lpstr>
      <vt:lpstr>Vores arbejde med FN's verdensmål</vt:lpstr>
      <vt:lpstr>Ikon-bibliotek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2023-04-24T09:20:15Z</dcterms:created>
  <dcterms:modified xsi:type="dcterms:W3CDTF">2023-04-24T09:20:25Z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0x010100392270D8F837C1418FB2CC745D7C9808</vt:lpwstr>
  </property>
</Properties>
</file>